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4" r:id="rId5"/>
    <p:sldMasterId id="2147483691" r:id="rId6"/>
  </p:sldMasterIdLst>
  <p:notesMasterIdLst>
    <p:notesMasterId r:id="rId15"/>
  </p:notesMasterIdLst>
  <p:sldIdLst>
    <p:sldId id="287" r:id="rId7"/>
    <p:sldId id="258" r:id="rId8"/>
    <p:sldId id="276" r:id="rId9"/>
    <p:sldId id="275" r:id="rId10"/>
    <p:sldId id="2147479017" r:id="rId11"/>
    <p:sldId id="277" r:id="rId12"/>
    <p:sldId id="280" r:id="rId13"/>
    <p:sldId id="63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614F04-4E16-5352-B954-D522EC82A185}" name="HighPoint Associates" initials="HPA" userId="HighPoint Associates" providerId="None"/>
  <p188:author id="{1E2CAD07-3890-34CF-F440-CCCA4793488B}" name="Rahul Mehra" initials="RM" userId="S::rmehra@highpoint-associates.com::350cdc3f-9f0f-45f3-9a7e-8796457e16eb" providerId="AD"/>
  <p188:author id="{A747DC5D-1A38-D1A6-ED5F-A933E46A2F20}" name="Sumeet Goel" initials="SG" userId="S::sgoel@highpoint-associates.com::b365e254-28bd-484b-92c0-15abdb374311" providerId="AD"/>
  <p188:author id="{D438A495-A632-3B18-BAF6-65DAEC2D2BCD}" name="Mackenzie Gruver" initials="MG" userId="S::mgruver@highpoint-associates.com::21123b0c-b37a-4ddd-929d-1eaf749eac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7F7"/>
    <a:srgbClr val="D0D4F0"/>
    <a:srgbClr val="C5CAEE"/>
    <a:srgbClr val="1E2867"/>
    <a:srgbClr val="F2F2F2"/>
    <a:srgbClr val="515151"/>
    <a:srgbClr val="6C635E"/>
    <a:srgbClr val="222222"/>
    <a:srgbClr val="F2DFCE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2A482-283C-4BC5-A2B0-B205B9E918DA}" v="101" dt="2025-05-12T20:22:54.248"/>
    <p1510:client id="{7AE66B8F-50F9-4CF1-A1B3-5F9F910A028C}" v="5" dt="2025-05-12T20:12:42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8" /><Relationship Type="http://schemas.openxmlformats.org/officeDocument/2006/relationships/slide" Target="slides/slide7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2.xml" Id="rId6" /><Relationship Type="http://schemas.openxmlformats.org/officeDocument/2006/relationships/slide" Target="slides/slide5.xml" Id="rId11" /><Relationship Type="http://schemas.openxmlformats.org/officeDocument/2006/relationships/slideMaster" Target="slideMasters/slideMaster1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4.xml" Id="rId10" /><Relationship Type="http://schemas.openxmlformats.org/officeDocument/2006/relationships/tableStyles" Target="tableStyles.xml" Id="rId19" /><Relationship Type="http://schemas.openxmlformats.org/officeDocument/2006/relationships/customXml" Target="../customXml/item4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microsoft.com/office/2018/10/relationships/authors" Target="authors.xml" Id="rId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0D847-A490-4AE5-AB36-83B4B813C30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8EF78-9D85-432C-96D0-AEEA22155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1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8EF78-9D85-432C-96D0-AEEA2215588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7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8EF78-9D85-432C-96D0-AEEA221558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9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46F07-F406-B092-FE90-8D28327B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02CE5-6E2B-847B-B049-A41E093DD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7BCB4-F6BF-AA03-892C-5A16CE7ED8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4BA27-116D-A2CE-D5FD-E9E9C3461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7AFB2-63FE-4D27-8529-EF9C55DBAE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73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8EF78-9D85-432C-96D0-AEEA221558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3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08394-9A43-A2A1-D313-1D62B7937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4A3F33-EA6E-2673-06F6-8E2103D7B4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BF895-6D7B-DB07-13A8-F828C4D4B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43487-3BCF-0C66-D292-F53D07E52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8EF78-9D85-432C-96D0-AEEA221558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810E1-22FB-2613-ED93-5870AECE2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0ED29-A53F-4FDC-38BC-A14965E8E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E5DB6-B00F-7EEA-AAD8-46B11CE03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EA951-4450-A325-A7BE-060925501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18EF78-9D85-432C-96D0-AEEA221558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14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5" Type="http://schemas.openxmlformats.org/officeDocument/2006/relationships/image" Target="../media/image5.png"/><Relationship Id="rId4" Type="http://schemas.openxmlformats.org/officeDocument/2006/relationships/image" Target="../media/image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ghpoint-associates.com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highpoint-associates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li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703E0BB-0954-06AE-63D0-D7DA9DEDE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9552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3E0BB-0954-06AE-63D0-D7DA9DEDE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B57F88-CAC0-9308-5BD3-BDA05A32EE7D}"/>
              </a:ext>
            </a:extLst>
          </p:cNvPr>
          <p:cNvSpPr/>
          <p:nvPr userDrawn="1"/>
        </p:nvSpPr>
        <p:spPr bwMode="auto">
          <a:xfrm>
            <a:off x="7320828" y="11575"/>
            <a:ext cx="4873752" cy="6857999"/>
          </a:xfrm>
          <a:prstGeom prst="rect">
            <a:avLst/>
          </a:prstGeom>
          <a:solidFill>
            <a:srgbClr val="1E2867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B6E87-59CC-3568-5DF4-7BEA5E0355B3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691E0-C43C-95AB-B948-7503C51F54F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CB7A36C-E3FA-76DB-C5C1-9539D23B6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CAD7931-B7F3-D4A2-CF07-D4CFEDB9E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AEE564E3-1ED1-C4FA-1F54-70A5D967F1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8679" y="6032040"/>
            <a:ext cx="2112264" cy="6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7276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Deck_Title">
  <p:cSld name="1_IntroDeck_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7D16C3-FBBF-9E89-1EE2-D078FCB936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50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7D16C3-FBBF-9E89-1EE2-D078FCB93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20686" y="454014"/>
            <a:ext cx="1090879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8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86" y="6007823"/>
            <a:ext cx="956674" cy="70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207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0800"/>
            <a:ext cx="11184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5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28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8122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Deck_Title">
  <p:cSld name="2_IntroDeck_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7D16C3-FBBF-9E89-1EE2-D078FCB936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50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7D16C3-FBBF-9E89-1EE2-D078FCB93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20686" y="454014"/>
            <a:ext cx="1090879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8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686" y="6007823"/>
            <a:ext cx="956674" cy="70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207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0800"/>
            <a:ext cx="11184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3485" y="6407835"/>
            <a:ext cx="1007929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/>
              <a:t>Member Firms and DTTL: Insert appropriate copyright (Go Header &amp; Footer to edit this text)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629328" y="6407835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8122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li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703E0BB-0954-06AE-63D0-D7DA9DEDE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9552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3E0BB-0954-06AE-63D0-D7DA9DEDE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B57F88-CAC0-9308-5BD3-BDA05A32EE7D}"/>
              </a:ext>
            </a:extLst>
          </p:cNvPr>
          <p:cNvSpPr/>
          <p:nvPr userDrawn="1"/>
        </p:nvSpPr>
        <p:spPr bwMode="auto">
          <a:xfrm>
            <a:off x="7320828" y="11575"/>
            <a:ext cx="4873752" cy="6857999"/>
          </a:xfrm>
          <a:prstGeom prst="rect">
            <a:avLst/>
          </a:prstGeom>
          <a:solidFill>
            <a:srgbClr val="1E2867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B6E87-59CC-3568-5DF4-7BEA5E0355B3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691E0-C43C-95AB-B948-7503C51F54F0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CB7A36C-E3FA-76DB-C5C1-9539D23B6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CAD7931-B7F3-D4A2-CF07-D4CFEDB9E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AEE564E3-1ED1-C4FA-1F54-70A5D967F1A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18679" y="6032040"/>
            <a:ext cx="2112264" cy="6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680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P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92DEACE-86DA-4A86-A26E-88962E40B4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48543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2DEACE-86DA-4A86-A26E-88962E40B4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3E4413-9E87-FAAC-DDEE-1E0FC0014EFA}"/>
              </a:ext>
            </a:extLst>
          </p:cNvPr>
          <p:cNvSpPr/>
          <p:nvPr userDrawn="1"/>
        </p:nvSpPr>
        <p:spPr bwMode="auto">
          <a:xfrm>
            <a:off x="4051300" y="-2894"/>
            <a:ext cx="6858000" cy="6860894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93EAE-A21F-8930-8791-B8FD8239EF86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F2F2F2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7C365F-B557-8D7C-A11B-3CD61395D105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BAF1E74C-E4BE-BC42-6C28-EEDDBFED1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vert="horz"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BFA269D-2543-EDB1-E799-63453A52E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2FFD6156-9BB0-48FF-E083-259CA68C388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285" y="6049292"/>
            <a:ext cx="2112264" cy="6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2829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P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703E0BB-0954-06AE-63D0-D7DA9DEDE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4810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3E0BB-0954-06AE-63D0-D7DA9DEDE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" descr="An Idea For The Awesome AI Investment Theme | Nasdaq">
            <a:extLst>
              <a:ext uri="{FF2B5EF4-FFF2-40B4-BE49-F238E27FC236}">
                <a16:creationId xmlns:a16="http://schemas.microsoft.com/office/drawing/2014/main" id="{0786098E-9BAE-41A8-378A-6D717726C1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835"/>
            <a:ext cx="12192000" cy="68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DB6E87-59CC-3568-5DF4-7BEA5E0355B3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BA52B-18DD-846F-DB2D-B2EF340D5478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E684589-B529-090D-2F74-5D339A5E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vert="horz"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1FA441F-7D5E-C6AF-3688-D0A83B29E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E163C1EB-1A67-13FA-F3B6-72AEF4027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70316" y="1746974"/>
            <a:ext cx="2834640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609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6898671" y="0"/>
            <a:ext cx="5293329" cy="6858000"/>
          </a:xfrm>
          <a:custGeom>
            <a:avLst/>
            <a:gdLst/>
            <a:ahLst/>
            <a:cxnLst/>
            <a:rect l="l" t="t" r="r" b="b"/>
            <a:pathLst>
              <a:path w="5852159" h="9753600">
                <a:moveTo>
                  <a:pt x="0" y="9753600"/>
                </a:moveTo>
                <a:lnTo>
                  <a:pt x="5852160" y="9753600"/>
                </a:lnTo>
                <a:lnTo>
                  <a:pt x="58521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2B0921-8DF1-4225-821D-8F52E1DA5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071447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2B0921-8DF1-4225-821D-8F52E1DA5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664F32-4B55-408C-86E5-A0FAF0CC2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3036" y="3988074"/>
            <a:ext cx="10020977" cy="498598"/>
          </a:xfrm>
        </p:spPr>
        <p:txBody>
          <a:bodyPr vert="horz" wrap="square" lIns="0" tIns="0" rIns="0" bIns="0" anchor="b">
            <a:noAutofit/>
          </a:bodyPr>
          <a:lstStyle>
            <a:lvl1pPr>
              <a:defRPr sz="3600">
                <a:solidFill>
                  <a:srgbClr val="1D2766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13F3E8-F064-441F-9266-902507062F1D}"/>
              </a:ext>
            </a:extLst>
          </p:cNvPr>
          <p:cNvCxnSpPr>
            <a:cxnSpLocks/>
          </p:cNvCxnSpPr>
          <p:nvPr userDrawn="1"/>
        </p:nvCxnSpPr>
        <p:spPr>
          <a:xfrm flipH="1">
            <a:off x="1763037" y="4569091"/>
            <a:ext cx="10020976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4F4837A-B6E4-4F9B-9CA6-982070F51310}"/>
              </a:ext>
            </a:extLst>
          </p:cNvPr>
          <p:cNvSpPr txBox="1">
            <a:spLocks/>
          </p:cNvSpPr>
          <p:nvPr userDrawn="1"/>
        </p:nvSpPr>
        <p:spPr>
          <a:xfrm>
            <a:off x="11642949" y="6262494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11BAF-FA22-496F-8C23-62779F2A8080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156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eck_TitleAnd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057730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32EDA2AC-32AC-DAD4-D1C4-EBD164C24F7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91C7BD1B-50E2-1777-5C43-CAC1676CE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73530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7416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64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ec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40902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B113D1B6-790C-90CE-8BB2-CDDCA9A661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5BF7B931-8F07-FDA5-C5A6-C29944A3F5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73211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P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992DEACE-86DA-4A86-A26E-88962E40B4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81922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2DEACE-86DA-4A86-A26E-88962E40B4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B2134F43-FA7D-E3CA-BBFA-4097BE656B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-9116"/>
            <a:ext cx="7391400" cy="686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ED7559-8107-962E-D1D9-96CB871BDA52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F2F2F2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5E72059-7949-ED5E-9BEA-BD446015B5B4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AF2C4EF-A8A2-D206-2F0E-A0FC7E3A8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vert="horz"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8B5EEE-F3FD-DE38-73E1-7306CF6AC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 descr="A blue and yellow logo&#10;&#10;Description automatically generated">
            <a:extLst>
              <a:ext uri="{FF2B5EF4-FFF2-40B4-BE49-F238E27FC236}">
                <a16:creationId xmlns:a16="http://schemas.microsoft.com/office/drawing/2014/main" id="{1ADAD799-F090-78BE-735B-1AB781CD3D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960" y="1816677"/>
            <a:ext cx="2834640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7676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Template_TitleAnd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69538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375BD7A7-BDBF-FAA8-7376-A70636D2758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B0BEA5B-50A7-4528-EE43-09BF06A87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0665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Deck_Title">
  <p:cSld name="2_IntroDeck_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7D16C3-FBBF-9E89-1EE2-D078FCB936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1550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3" progId="TCLayout.ActiveDocument.1">
                  <p:embed/>
                </p:oleObj>
              </mc:Choice>
              <mc:Fallback>
                <p:oleObj name="think-cell Slide" r:id="rId3" imgW="421" imgH="423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7D16C3-FBBF-9E89-1EE2-D078FCB936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420686" y="454014"/>
            <a:ext cx="1090879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412352C3-15F8-465A-2E9E-C57A07F1243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FA49300E-F078-B70A-1A21-512BE71A64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272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cli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B4440CAF-CB6A-4676-6F75-A6295C902C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1888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4440CAF-CB6A-4676-6F75-A6295C902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FAC2E4-4813-C371-0737-B41946048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579" y="4234498"/>
            <a:ext cx="6645788" cy="498598"/>
          </a:xfrm>
        </p:spPr>
        <p:txBody>
          <a:bodyPr vert="horz" anchor="b"/>
          <a:lstStyle>
            <a:lvl1pPr algn="l">
              <a:defRPr sz="3600" b="1"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361D0-76C4-9966-4148-1579F6DBA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579" y="5022399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and yellow logo&#10;&#10;Description automatically generated">
            <a:extLst>
              <a:ext uri="{FF2B5EF4-FFF2-40B4-BE49-F238E27FC236}">
                <a16:creationId xmlns:a16="http://schemas.microsoft.com/office/drawing/2014/main" id="{13C99573-F717-D300-388F-569C199756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85" y="6049292"/>
            <a:ext cx="2112264" cy="6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3101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9B01E-99E5-4D33-9582-DD69D51D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F95D-5774-4EEC-AC77-C8B242BC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CFE9A-7D6D-425D-A92D-371CBE80CB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AF515-E796-49C4-8B16-B78E9924D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917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61" y="418661"/>
            <a:ext cx="10991240" cy="634285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986759-0A42-4DC0-A92A-D975CEBB0F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4417" y="1191492"/>
            <a:ext cx="10990683" cy="461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B7088-25B1-407A-9B7A-0EEF3DE3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4C31AC0-43FD-4684-A666-2C8907BBB2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856223" y="6225143"/>
            <a:ext cx="2743200" cy="365125"/>
          </a:xfrm>
          <a:prstGeom prst="rect">
            <a:avLst/>
          </a:prstGeom>
        </p:spPr>
        <p:txBody>
          <a:bodyPr/>
          <a:lstStyle/>
          <a:p>
            <a:fld id="{A5FC0938-18A1-4D82-A683-7C8BA45DA2FD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8435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406289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1599B1E4-9228-47C8-831B-CF4D6C578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4460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73B43-D115-49B4-BF26-900FBDCDF104}"/>
              </a:ext>
            </a:extLst>
          </p:cNvPr>
          <p:cNvSpPr/>
          <p:nvPr userDrawn="1"/>
        </p:nvSpPr>
        <p:spPr bwMode="auto">
          <a:xfrm>
            <a:off x="1045029" y="1886857"/>
            <a:ext cx="4818742" cy="22787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40161" y="0"/>
            <a:ext cx="5551839" cy="6857999"/>
            <a:chOff x="6898671" y="0"/>
            <a:chExt cx="5293329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object 2"/>
            <p:cNvSpPr/>
            <p:nvPr/>
          </p:nvSpPr>
          <p:spPr>
            <a:xfrm>
              <a:off x="6898671" y="0"/>
              <a:ext cx="5293329" cy="6857999"/>
            </a:xfrm>
            <a:custGeom>
              <a:avLst/>
              <a:gdLst/>
              <a:ahLst/>
              <a:cxnLst/>
              <a:rect l="l" t="t" r="r" b="b"/>
              <a:pathLst>
                <a:path w="5852159" h="9753600">
                  <a:moveTo>
                    <a:pt x="0" y="9753600"/>
                  </a:moveTo>
                  <a:lnTo>
                    <a:pt x="5852160" y="9753600"/>
                  </a:lnTo>
                  <a:lnTo>
                    <a:pt x="585216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Helvetica Neue Medium"/>
              </a:endParaRPr>
            </a:p>
          </p:txBody>
        </p:sp>
        <p:sp>
          <p:nvSpPr>
            <p:cNvPr id="8" name="object 6"/>
            <p:cNvSpPr txBox="1">
              <a:spLocks/>
            </p:cNvSpPr>
            <p:nvPr/>
          </p:nvSpPr>
          <p:spPr>
            <a:xfrm>
              <a:off x="7049026" y="1149539"/>
              <a:ext cx="2258897" cy="262482"/>
            </a:xfrm>
            <a:prstGeom prst="rect">
              <a:avLst/>
            </a:prstGeom>
            <a:grpFill/>
          </p:spPr>
          <p:txBody>
            <a:bodyPr vert="horz" wrap="square" lIns="0" tIns="8483" rIns="0" bIns="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chemeClr val="accent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spcBef>
                  <a:spcPts val="67"/>
                </a:spcBef>
              </a:pPr>
              <a:r>
                <a:rPr lang="en-US" sz="1800" b="1" spc="25">
                  <a:solidFill>
                    <a:srgbClr val="0E2E7F"/>
                  </a:solidFill>
                </a:rPr>
                <a:t>CONTACT</a:t>
              </a:r>
              <a:r>
                <a:rPr lang="en-US" sz="1800" b="1" spc="7">
                  <a:solidFill>
                    <a:srgbClr val="0E2E7F"/>
                  </a:solidFill>
                </a:rPr>
                <a:t> </a:t>
              </a:r>
              <a:r>
                <a:rPr lang="en-US" sz="1800" b="1" spc="28">
                  <a:solidFill>
                    <a:srgbClr val="0E2E7F"/>
                  </a:solidFill>
                </a:rPr>
                <a:t>US</a:t>
              </a:r>
              <a:endParaRPr lang="en-US" sz="1800" b="1">
                <a:solidFill>
                  <a:srgbClr val="0E2E7F"/>
                </a:solidFill>
              </a:endParaRPr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7052152" y="5757647"/>
              <a:ext cx="2673840" cy="162905"/>
            </a:xfrm>
            <a:prstGeom prst="rect">
              <a:avLst/>
            </a:prstGeom>
            <a:grpFill/>
          </p:spPr>
          <p:txBody>
            <a:bodyPr vert="horz" wrap="square" lIns="0" tIns="8930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-4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</a:t>
              </a: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highpoint-associates.com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0" name="object 7"/>
            <p:cNvSpPr txBox="1"/>
            <p:nvPr/>
          </p:nvSpPr>
          <p:spPr>
            <a:xfrm>
              <a:off x="7066085" y="3621326"/>
              <a:ext cx="2202398" cy="626020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4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Sumeet</a:t>
              </a:r>
              <a:r>
                <a:rPr kumimoji="0" sz="1400" b="1" i="0" u="none" strike="noStrike" kern="1200" cap="none" spc="-7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-4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Goel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Founder and Managing</a:t>
              </a:r>
              <a:r>
                <a:rPr kumimoji="0" sz="1000" b="1" i="0" u="none" strike="noStrike" kern="1200" cap="none" spc="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Director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sgoel@highpoint-associates.com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1" name="object 8"/>
            <p:cNvSpPr txBox="1"/>
            <p:nvPr/>
          </p:nvSpPr>
          <p:spPr>
            <a:xfrm>
              <a:off x="9378387" y="3619269"/>
              <a:ext cx="2351174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Richard</a:t>
              </a:r>
              <a:r>
                <a:rPr kumimoji="0" sz="1400" b="1" i="0" u="none" strike="noStrike" kern="1200" cap="none" spc="-14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Berger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Partner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rberger@highpo</a:t>
              </a: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i</a:t>
              </a: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nt-associates.com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7066085" y="4518550"/>
              <a:ext cx="2273391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Justin</a:t>
              </a:r>
              <a:r>
                <a:rPr kumimoji="0" sz="1400" b="1" i="0" u="none" strike="noStrike" kern="1200" cap="none" spc="-21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Moser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Chief Operating Officer</a:t>
              </a:r>
              <a:r>
                <a:rPr kumimoji="0" lang="en-US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and Partner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jmoser</a:t>
              </a: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@</a:t>
              </a: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/>
                  <a:sym typeface="Helvetica Neue Medium"/>
                </a:rPr>
                <a:t>highpoint-associates.com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Helvetica Neue Medium"/>
              </a:endParaRPr>
            </a:p>
          </p:txBody>
        </p:sp>
        <p:sp>
          <p:nvSpPr>
            <p:cNvPr id="13" name="West Coast…">
              <a:extLst>
                <a:ext uri="{FF2B5EF4-FFF2-40B4-BE49-F238E27FC236}">
                  <a16:creationId xmlns:a16="http://schemas.microsoft.com/office/drawing/2014/main" id="{0608EB1D-0C1B-4768-ABC6-80EF29250455}"/>
                </a:ext>
              </a:extLst>
            </p:cNvPr>
            <p:cNvSpPr txBox="1"/>
            <p:nvPr/>
          </p:nvSpPr>
          <p:spPr>
            <a:xfrm>
              <a:off x="7066085" y="2094380"/>
              <a:ext cx="1934204" cy="99206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1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West Coast 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2101 E El Segundo Blvd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Suite </a:t>
              </a: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502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El Segundo</a:t>
              </a: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, CA 90245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310-616-0100</a:t>
              </a:r>
            </a:p>
          </p:txBody>
        </p:sp>
        <p:sp>
          <p:nvSpPr>
            <p:cNvPr id="14" name="East Coast…">
              <a:extLst>
                <a:ext uri="{FF2B5EF4-FFF2-40B4-BE49-F238E27FC236}">
                  <a16:creationId xmlns:a16="http://schemas.microsoft.com/office/drawing/2014/main" id="{9FC63653-F717-4DEF-8BD5-FBB2811CF3E2}"/>
                </a:ext>
              </a:extLst>
            </p:cNvPr>
            <p:cNvSpPr txBox="1"/>
            <p:nvPr/>
          </p:nvSpPr>
          <p:spPr>
            <a:xfrm>
              <a:off x="9378388" y="2095680"/>
              <a:ext cx="1546590" cy="99206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1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East Coast 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641 Lexington Ave.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15th Floor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New York, NY 10022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973-896-1101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</p:txBody>
        </p:sp>
      </p:grp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B53D0F4C-B4BE-D4EC-045E-EC74A2698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4441" y="2763850"/>
            <a:ext cx="4259918" cy="13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2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12BDE755-FB4C-704D-9093-02770EADD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0930" y="41565"/>
            <a:ext cx="11334527" cy="8451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8" b="1"/>
            </a:lvl1pPr>
            <a:lvl2pPr marL="609045" indent="0">
              <a:buNone/>
              <a:defRPr/>
            </a:lvl2pPr>
            <a:lvl3pPr marL="1339901" indent="0">
              <a:buNone/>
              <a:defRPr/>
            </a:lvl3pPr>
            <a:lvl4pPr marL="2009852" indent="0">
              <a:buNone/>
              <a:defRPr/>
            </a:lvl4pPr>
            <a:lvl5pPr marL="2618898" indent="0">
              <a:buNone/>
              <a:defRPr/>
            </a:lvl5pPr>
          </a:lstStyle>
          <a:p>
            <a:pPr lvl="0"/>
            <a:r>
              <a:rPr lang="en-US"/>
              <a:t>Slide header – 2 lines max for key message of slide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3FBEF6B3-1B4A-434A-B646-34A89C8294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929" y="964769"/>
            <a:ext cx="4279427" cy="313266"/>
          </a:xfrm>
          <a:prstGeom prst="rect">
            <a:avLst/>
          </a:prstGeom>
        </p:spPr>
        <p:txBody>
          <a:bodyPr wrap="none"/>
          <a:lstStyle>
            <a:lvl1pPr marL="0" indent="0">
              <a:buNone/>
              <a:defRPr sz="1599" b="1">
                <a:solidFill>
                  <a:schemeClr val="tx1"/>
                </a:solidFill>
              </a:defRPr>
            </a:lvl1pPr>
            <a:lvl2pPr marL="609045" indent="0">
              <a:buNone/>
              <a:defRPr>
                <a:solidFill>
                  <a:schemeClr val="tx1"/>
                </a:solidFill>
              </a:defRPr>
            </a:lvl2pPr>
            <a:lvl3pPr marL="1339901" indent="0">
              <a:buNone/>
              <a:defRPr>
                <a:solidFill>
                  <a:schemeClr val="tx1"/>
                </a:solidFill>
              </a:defRPr>
            </a:lvl3pPr>
            <a:lvl4pPr marL="2009852" indent="0">
              <a:buNone/>
              <a:defRPr>
                <a:solidFill>
                  <a:schemeClr val="tx1"/>
                </a:solidFill>
              </a:defRPr>
            </a:lvl4pPr>
            <a:lvl5pPr marL="2618898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Slide Title – Click to add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75EDB5BA-FF3F-F540-BBD0-BE21119C0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0464" y="6386516"/>
            <a:ext cx="7817297" cy="471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99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799"/>
              <a:t>Notes: Use this space for Footnotes and 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3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4765-4A20-9249-B58E-6E3B0ADAF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Page Title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603599D-52A7-F945-93AE-C3C18F1DF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5084" y="6150907"/>
            <a:ext cx="403458" cy="29852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882">
                <a:solidFill>
                  <a:srgbClr val="5859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95CDFE8-06BB-8C4A-81DE-67EF32F50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F43F857-AC50-1543-BB8C-D09696AB7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58" y="6157113"/>
            <a:ext cx="10981627" cy="2985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en-US" sz="1059" b="1" kern="1200">
                <a:solidFill>
                  <a:srgbClr val="58595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71983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HP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5703E0BB-0954-06AE-63D0-D7DA9DEDE9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195521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703E0BB-0954-06AE-63D0-D7DA9DEDE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8B57F88-CAC0-9308-5BD3-BDA05A32EE7D}"/>
              </a:ext>
            </a:extLst>
          </p:cNvPr>
          <p:cNvSpPr/>
          <p:nvPr userDrawn="1"/>
        </p:nvSpPr>
        <p:spPr bwMode="auto">
          <a:xfrm>
            <a:off x="7320828" y="11575"/>
            <a:ext cx="4873752" cy="6857999"/>
          </a:xfrm>
          <a:prstGeom prst="rect">
            <a:avLst/>
          </a:prstGeom>
          <a:solidFill>
            <a:srgbClr val="1E2867"/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DB6E87-59CC-3568-5DF4-7BEA5E0355B3}"/>
              </a:ext>
            </a:extLst>
          </p:cNvPr>
          <p:cNvSpPr/>
          <p:nvPr userDrawn="1"/>
        </p:nvSpPr>
        <p:spPr bwMode="auto">
          <a:xfrm>
            <a:off x="1432560" y="1143000"/>
            <a:ext cx="9326880" cy="4572000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algn="l" fontAlgn="base">
              <a:spcAft>
                <a:spcPct val="0"/>
              </a:spcAft>
              <a:buSzTx/>
              <a:buNone/>
            </a:pPr>
            <a:endParaRPr lang="en-US" sz="1200" b="1">
              <a:solidFill>
                <a:srgbClr val="00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9BA52B-18DD-846F-DB2D-B2EF340D5478}"/>
              </a:ext>
            </a:extLst>
          </p:cNvPr>
          <p:cNvCxnSpPr>
            <a:cxnSpLocks/>
          </p:cNvCxnSpPr>
          <p:nvPr userDrawn="1"/>
        </p:nvCxnSpPr>
        <p:spPr>
          <a:xfrm flipH="1">
            <a:off x="2018772" y="3993405"/>
            <a:ext cx="8778240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FE684589-B529-090D-2F74-5D339A5E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0316" y="3468568"/>
            <a:ext cx="8826696" cy="49859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1FA441F-7D5E-C6AF-3688-D0A83B29E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316" y="4059241"/>
            <a:ext cx="3897084" cy="40389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ue and yellow logo&#10;&#10;Description automatically generated">
            <a:extLst>
              <a:ext uri="{FF2B5EF4-FFF2-40B4-BE49-F238E27FC236}">
                <a16:creationId xmlns:a16="http://schemas.microsoft.com/office/drawing/2014/main" id="{E163C1EB-1A67-13FA-F3B6-72AEF40274C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965960" y="2407801"/>
            <a:ext cx="2834640" cy="8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515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6898671" y="0"/>
            <a:ext cx="5293329" cy="6858000"/>
          </a:xfrm>
          <a:custGeom>
            <a:avLst/>
            <a:gdLst/>
            <a:ahLst/>
            <a:cxnLst/>
            <a:rect l="l" t="t" r="r" b="b"/>
            <a:pathLst>
              <a:path w="5852159" h="9753600">
                <a:moveTo>
                  <a:pt x="0" y="9753600"/>
                </a:moveTo>
                <a:lnTo>
                  <a:pt x="5852160" y="9753600"/>
                </a:lnTo>
                <a:lnTo>
                  <a:pt x="5852160" y="0"/>
                </a:lnTo>
                <a:lnTo>
                  <a:pt x="0" y="0"/>
                </a:lnTo>
                <a:lnTo>
                  <a:pt x="0" y="9753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92B0921-8DF1-4225-821D-8F52E1DA5C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071447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92B0921-8DF1-4225-821D-8F52E1DA5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664F32-4B55-408C-86E5-A0FAF0CC2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3036" y="3988074"/>
            <a:ext cx="10020977" cy="498598"/>
          </a:xfrm>
        </p:spPr>
        <p:txBody>
          <a:bodyPr vert="horz" wrap="square" lIns="0" tIns="0" rIns="0" bIns="0" anchor="b">
            <a:noAutofit/>
          </a:bodyPr>
          <a:lstStyle>
            <a:lvl1pPr>
              <a:defRPr sz="3600">
                <a:solidFill>
                  <a:srgbClr val="1D2766"/>
                </a:solidFill>
              </a:defRPr>
            </a:lvl1pPr>
          </a:lstStyle>
          <a:p>
            <a:r>
              <a:rPr lang="en-US"/>
              <a:t>Divider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13F3E8-F064-441F-9266-902507062F1D}"/>
              </a:ext>
            </a:extLst>
          </p:cNvPr>
          <p:cNvCxnSpPr>
            <a:cxnSpLocks/>
          </p:cNvCxnSpPr>
          <p:nvPr userDrawn="1"/>
        </p:nvCxnSpPr>
        <p:spPr>
          <a:xfrm flipH="1">
            <a:off x="1763037" y="4569091"/>
            <a:ext cx="10020976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64F4837A-B6E4-4F9B-9CA6-982070F51310}"/>
              </a:ext>
            </a:extLst>
          </p:cNvPr>
          <p:cNvSpPr txBox="1">
            <a:spLocks/>
          </p:cNvSpPr>
          <p:nvPr userDrawn="1"/>
        </p:nvSpPr>
        <p:spPr>
          <a:xfrm>
            <a:off x="11642949" y="6262494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11BAF-FA22-496F-8C23-62779F2A8080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879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eck_TitleAnd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7057730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32EDA2AC-32AC-DAD4-D1C4-EBD164C24F7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7" name="Picture 6" descr="A blue and yellow logo&#10;&#10;Description automatically generated">
            <a:extLst>
              <a:ext uri="{FF2B5EF4-FFF2-40B4-BE49-F238E27FC236}">
                <a16:creationId xmlns:a16="http://schemas.microsoft.com/office/drawing/2014/main" id="{91C7BD1B-50E2-1777-5C43-CAC1676CE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6816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eck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040902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B113D1B6-790C-90CE-8BB2-CDDCA9A661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5BF7B931-8F07-FDA5-C5A6-C29944A3F5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422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Template_TitleAnd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E6E346D-8AE5-4CDF-B935-A844B71D8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0695389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E6E346D-8AE5-4CDF-B935-A844B71D8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DD6C569-EFAA-4148-9677-EF393EFB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6" y="1019648"/>
            <a:ext cx="11363327" cy="49100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CA8FA-867E-4A66-B6DD-45D9F971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375BD7A7-BDBF-FAA8-7376-A70636D27589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0864714" y="82280"/>
            <a:ext cx="1327286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marL="168275" indent="-168275" defTabSz="457200">
              <a:spcBef>
                <a:spcPct val="20000"/>
              </a:spcBef>
              <a:defRPr/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+mj-lt"/>
              </a:rPr>
              <a:t>C O N F I D E N T I A L    </a:t>
            </a:r>
          </a:p>
        </p:txBody>
      </p:sp>
      <p:pic>
        <p:nvPicPr>
          <p:cNvPr id="3" name="Picture 2" descr="A blue and yellow logo&#10;&#10;Description automatically generated">
            <a:extLst>
              <a:ext uri="{FF2B5EF4-FFF2-40B4-BE49-F238E27FC236}">
                <a16:creationId xmlns:a16="http://schemas.microsoft.com/office/drawing/2014/main" id="{BB0BEA5B-50A7-4528-EE43-09BF06A878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8157" y="6119875"/>
            <a:ext cx="1097563" cy="5682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4508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 U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173B43-D115-49B4-BF26-900FBDCDF104}"/>
              </a:ext>
            </a:extLst>
          </p:cNvPr>
          <p:cNvSpPr/>
          <p:nvPr userDrawn="1"/>
        </p:nvSpPr>
        <p:spPr bwMode="auto">
          <a:xfrm>
            <a:off x="1045029" y="1886857"/>
            <a:ext cx="4818742" cy="22787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6640161" y="0"/>
            <a:ext cx="5551839" cy="6857999"/>
            <a:chOff x="6898671" y="0"/>
            <a:chExt cx="5293329" cy="685799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7" name="object 2"/>
            <p:cNvSpPr/>
            <p:nvPr/>
          </p:nvSpPr>
          <p:spPr>
            <a:xfrm>
              <a:off x="6898671" y="0"/>
              <a:ext cx="5293329" cy="6857999"/>
            </a:xfrm>
            <a:custGeom>
              <a:avLst/>
              <a:gdLst/>
              <a:ahLst/>
              <a:cxnLst/>
              <a:rect l="l" t="t" r="r" b="b"/>
              <a:pathLst>
                <a:path w="5852159" h="9753600">
                  <a:moveTo>
                    <a:pt x="0" y="9753600"/>
                  </a:moveTo>
                  <a:lnTo>
                    <a:pt x="5852160" y="9753600"/>
                  </a:lnTo>
                  <a:lnTo>
                    <a:pt x="5852160" y="0"/>
                  </a:lnTo>
                  <a:lnTo>
                    <a:pt x="0" y="0"/>
                  </a:lnTo>
                  <a:lnTo>
                    <a:pt x="0" y="975360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6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Helvetica Neue Medium"/>
              </a:endParaRPr>
            </a:p>
          </p:txBody>
        </p:sp>
        <p:sp>
          <p:nvSpPr>
            <p:cNvPr id="8" name="object 6"/>
            <p:cNvSpPr txBox="1">
              <a:spLocks/>
            </p:cNvSpPr>
            <p:nvPr/>
          </p:nvSpPr>
          <p:spPr>
            <a:xfrm>
              <a:off x="7049026" y="1149539"/>
              <a:ext cx="2258897" cy="262482"/>
            </a:xfrm>
            <a:prstGeom prst="rect">
              <a:avLst/>
            </a:prstGeom>
            <a:grpFill/>
          </p:spPr>
          <p:txBody>
            <a:bodyPr vert="horz" wrap="square" lIns="0" tIns="8483" rIns="0" bIns="0" rtlCol="0" anchor="b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kern="1200" cap="none" baseline="0">
                  <a:solidFill>
                    <a:schemeClr val="accent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spcBef>
                  <a:spcPts val="67"/>
                </a:spcBef>
              </a:pPr>
              <a:r>
                <a:rPr lang="en-US" sz="1800" b="1" spc="25">
                  <a:solidFill>
                    <a:srgbClr val="0E2E7F"/>
                  </a:solidFill>
                </a:rPr>
                <a:t>CONTACT</a:t>
              </a:r>
              <a:r>
                <a:rPr lang="en-US" sz="1800" b="1" spc="7">
                  <a:solidFill>
                    <a:srgbClr val="0E2E7F"/>
                  </a:solidFill>
                </a:rPr>
                <a:t> </a:t>
              </a:r>
              <a:r>
                <a:rPr lang="en-US" sz="1800" b="1" spc="28">
                  <a:solidFill>
                    <a:srgbClr val="0E2E7F"/>
                  </a:solidFill>
                </a:rPr>
                <a:t>US</a:t>
              </a:r>
              <a:endParaRPr lang="en-US" sz="1800" b="1">
                <a:solidFill>
                  <a:srgbClr val="0E2E7F"/>
                </a:solidFill>
              </a:endParaRPr>
            </a:p>
          </p:txBody>
        </p:sp>
        <p:sp>
          <p:nvSpPr>
            <p:cNvPr id="9" name="object 5"/>
            <p:cNvSpPr txBox="1"/>
            <p:nvPr/>
          </p:nvSpPr>
          <p:spPr>
            <a:xfrm>
              <a:off x="7052152" y="5757647"/>
              <a:ext cx="2673840" cy="162905"/>
            </a:xfrm>
            <a:prstGeom prst="rect">
              <a:avLst/>
            </a:prstGeom>
            <a:grpFill/>
          </p:spPr>
          <p:txBody>
            <a:bodyPr vert="horz" wrap="square" lIns="0" tIns="8930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-4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</a:t>
              </a: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highpoint-associates.com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0" name="object 7"/>
            <p:cNvSpPr txBox="1"/>
            <p:nvPr/>
          </p:nvSpPr>
          <p:spPr>
            <a:xfrm>
              <a:off x="7066085" y="3621326"/>
              <a:ext cx="2202398" cy="626020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4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Sumeet</a:t>
              </a:r>
              <a:r>
                <a:rPr kumimoji="0" sz="1400" b="1" i="0" u="none" strike="noStrike" kern="1200" cap="none" spc="-7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-4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Goel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Founder and Managing</a:t>
              </a:r>
              <a:r>
                <a:rPr kumimoji="0" sz="1000" b="1" i="0" u="none" strike="noStrike" kern="1200" cap="none" spc="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Director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sgoel@highpoint-associates.com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1" name="object 8"/>
            <p:cNvSpPr txBox="1"/>
            <p:nvPr/>
          </p:nvSpPr>
          <p:spPr>
            <a:xfrm>
              <a:off x="9378387" y="3619269"/>
              <a:ext cx="2351174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Richard</a:t>
              </a:r>
              <a:r>
                <a:rPr kumimoji="0" sz="1400" b="1" i="0" u="none" strike="noStrike" kern="1200" cap="none" spc="-14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Berger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Partner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rberger@highpo</a:t>
              </a: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i</a:t>
              </a: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nt-associates.com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</p:txBody>
        </p:sp>
        <p:sp>
          <p:nvSpPr>
            <p:cNvPr id="12" name="object 11"/>
            <p:cNvSpPr txBox="1"/>
            <p:nvPr/>
          </p:nvSpPr>
          <p:spPr>
            <a:xfrm>
              <a:off x="7066085" y="4518550"/>
              <a:ext cx="2273391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Justin</a:t>
              </a:r>
              <a:r>
                <a:rPr kumimoji="0" sz="1400" b="1" i="0" u="none" strike="noStrike" kern="1200" cap="none" spc="-21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</a:t>
              </a:r>
              <a:r>
                <a:rPr kumimoji="0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Moser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Chief Operating Officer</a:t>
              </a:r>
              <a:r>
                <a:rPr kumimoji="0" lang="en-US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 and Partner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jmoser</a:t>
              </a: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@</a:t>
              </a: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/>
                  <a:sym typeface="Helvetica Neue Medium"/>
                </a:rPr>
                <a:t>highpoint-associates.com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Helvetica Neue Medium"/>
              </a:endParaRPr>
            </a:p>
          </p:txBody>
        </p:sp>
        <p:sp>
          <p:nvSpPr>
            <p:cNvPr id="13" name="West Coast…">
              <a:extLst>
                <a:ext uri="{FF2B5EF4-FFF2-40B4-BE49-F238E27FC236}">
                  <a16:creationId xmlns:a16="http://schemas.microsoft.com/office/drawing/2014/main" id="{0608EB1D-0C1B-4768-ABC6-80EF29250455}"/>
                </a:ext>
              </a:extLst>
            </p:cNvPr>
            <p:cNvSpPr txBox="1"/>
            <p:nvPr/>
          </p:nvSpPr>
          <p:spPr>
            <a:xfrm>
              <a:off x="7066085" y="2094380"/>
              <a:ext cx="1934204" cy="99206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1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West Coast 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2101 E El Segundo Blvd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Suite </a:t>
              </a: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502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El Segundo</a:t>
              </a: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, CA 90245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310-616-0100</a:t>
              </a:r>
            </a:p>
          </p:txBody>
        </p:sp>
        <p:sp>
          <p:nvSpPr>
            <p:cNvPr id="14" name="East Coast…">
              <a:extLst>
                <a:ext uri="{FF2B5EF4-FFF2-40B4-BE49-F238E27FC236}">
                  <a16:creationId xmlns:a16="http://schemas.microsoft.com/office/drawing/2014/main" id="{9FC63653-F717-4DEF-8BD5-FBB2811CF3E2}"/>
                </a:ext>
              </a:extLst>
            </p:cNvPr>
            <p:cNvSpPr txBox="1"/>
            <p:nvPr/>
          </p:nvSpPr>
          <p:spPr>
            <a:xfrm>
              <a:off x="9378388" y="2095680"/>
              <a:ext cx="1546590" cy="992066"/>
            </a:xfrm>
            <a:prstGeom prst="rect">
              <a:avLst/>
            </a:prstGeom>
            <a:grpFill/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500" b="1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400" b="1" i="0" u="none" strike="noStrike" kern="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East Coast 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641 Lexington Ave.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15th Floor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New York, NY 10022</a:t>
              </a:r>
            </a:p>
            <a:p>
              <a:pPr marL="0" marR="0" lvl="0" indent="0" algn="l" defTabSz="410751" rtl="0" eaLnBrk="1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>
                  <a:solidFill>
                    <a:srgbClr val="002060"/>
                  </a:solidFill>
                  <a:latin typeface="Effra"/>
                  <a:ea typeface="Effra"/>
                  <a:cs typeface="Effra"/>
                  <a:sym typeface="Effra"/>
                </a:defRPr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Effra"/>
                </a:rPr>
                <a:t>973-896-1101</a:t>
              </a: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Effra"/>
              </a:endParaRPr>
            </a:p>
          </p:txBody>
        </p:sp>
        <p:sp>
          <p:nvSpPr>
            <p:cNvPr id="3" name="object 11">
              <a:extLst>
                <a:ext uri="{FF2B5EF4-FFF2-40B4-BE49-F238E27FC236}">
                  <a16:creationId xmlns:a16="http://schemas.microsoft.com/office/drawing/2014/main" id="{0522BEEF-7083-896E-D27F-2CF474DC81CE}"/>
                </a:ext>
              </a:extLst>
            </p:cNvPr>
            <p:cNvSpPr txBox="1"/>
            <p:nvPr userDrawn="1"/>
          </p:nvSpPr>
          <p:spPr>
            <a:xfrm>
              <a:off x="9378387" y="4518550"/>
              <a:ext cx="2273391" cy="626533"/>
            </a:xfrm>
            <a:prstGeom prst="rect">
              <a:avLst/>
            </a:prstGeom>
            <a:grpFill/>
          </p:spPr>
          <p:txBody>
            <a:bodyPr vert="horz" wrap="square" lIns="0" tIns="46434" rIns="0" bIns="0" rtlCol="0">
              <a:spAutoFit/>
            </a:bodyPr>
            <a:lstStyle/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36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E2E7F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Kristel Kurtz</a:t>
              </a: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E2E7F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36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Partner</a:t>
              </a: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  <a:sym typeface="Helvetica Neue Medium"/>
              </a:endParaRPr>
            </a:p>
            <a:p>
              <a:pPr marL="0" marR="0" lvl="0" indent="0" algn="l" defTabSz="642915" rtl="0" eaLnBrk="1" fontAlgn="auto" latinLnBrk="0" hangingPunct="1">
                <a:lnSpc>
                  <a:spcPct val="100000"/>
                </a:lnSpc>
                <a:spcBef>
                  <a:spcPts val="20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kkurtz</a:t>
              </a:r>
              <a:r>
                <a:rPr kumimoji="0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cs typeface="Arial"/>
                  <a:sym typeface="Helvetica Neue Medium"/>
                </a:rPr>
                <a:t>@</a:t>
              </a:r>
              <a:r>
                <a:rPr kumimoji="0" lang="en-US" sz="1000" b="0" i="0" u="none" strike="noStrike" kern="1200" cap="none" spc="-4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Arial"/>
                  <a:sym typeface="Helvetica Neue Medium"/>
                </a:rPr>
                <a:t>highpoint-associates.com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/>
                <a:sym typeface="Helvetica Neue Medium"/>
              </a:endParaRPr>
            </a:p>
          </p:txBody>
        </p:sp>
      </p:grpSp>
      <p:pic>
        <p:nvPicPr>
          <p:cNvPr id="4" name="Picture 3" descr="A blue and yellow logo&#10;&#10;Description automatically generated">
            <a:extLst>
              <a:ext uri="{FF2B5EF4-FFF2-40B4-BE49-F238E27FC236}">
                <a16:creationId xmlns:a16="http://schemas.microsoft.com/office/drawing/2014/main" id="{B53D0F4C-B4BE-D4EC-045E-EC74A26988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24441" y="2763850"/>
            <a:ext cx="4259918" cy="13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7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0" i="0">
                <a:solidFill>
                  <a:srgbClr val="1E28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686" y="1019644"/>
            <a:ext cx="11363327" cy="4910328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380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ags" Target="../tags/tag14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A41E1A-3357-43D1-8379-264FED9D63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67651340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24" imgH="324" progId="TCLayout.ActiveDocument.1">
                  <p:embed/>
                </p:oleObj>
              </mc:Choice>
              <mc:Fallback>
                <p:oleObj name="think-cell Slide" r:id="rId16" imgW="324" imgH="3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A41E1A-3357-43D1-8379-264FED9D6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 userDrawn="1"/>
        </p:nvGrpSpPr>
        <p:grpSpPr>
          <a:xfrm>
            <a:off x="-201762" y="454007"/>
            <a:ext cx="162820" cy="5946676"/>
            <a:chOff x="-201712" y="454007"/>
            <a:chExt cx="162778" cy="5946676"/>
          </a:xfrm>
        </p:grpSpPr>
        <p:cxnSp>
          <p:nvCxnSpPr>
            <p:cNvPr id="94" name="Straight Connector 93"/>
            <p:cNvCxnSpPr/>
            <p:nvPr userDrawn="1"/>
          </p:nvCxnSpPr>
          <p:spPr>
            <a:xfrm rot="5400000">
              <a:off x="-120323" y="372618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rot="5400000">
              <a:off x="-120323" y="6319294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 userDrawn="1"/>
          </p:nvGrpSpPr>
          <p:grpSpPr>
            <a:xfrm rot="5400000">
              <a:off x="-196523" y="5718652"/>
              <a:ext cx="152400" cy="162778"/>
              <a:chOff x="7983415" y="6582508"/>
              <a:chExt cx="152400" cy="486507"/>
            </a:xfrm>
          </p:grpSpPr>
          <p:cxnSp>
            <p:nvCxnSpPr>
              <p:cNvPr id="121" name="Straight Connector 12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 userDrawn="1"/>
          </p:nvGrpSpPr>
          <p:grpSpPr>
            <a:xfrm rot="5400000">
              <a:off x="-196523" y="5041810"/>
              <a:ext cx="152400" cy="162778"/>
              <a:chOff x="7983415" y="6582508"/>
              <a:chExt cx="152400" cy="486507"/>
            </a:xfrm>
          </p:grpSpPr>
          <p:cxnSp>
            <p:nvCxnSpPr>
              <p:cNvPr id="119" name="Straight Connector 11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 userDrawn="1"/>
          </p:nvGrpSpPr>
          <p:grpSpPr>
            <a:xfrm rot="5400000">
              <a:off x="-196523" y="4364968"/>
              <a:ext cx="152400" cy="162778"/>
              <a:chOff x="7983415" y="6582508"/>
              <a:chExt cx="152400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 userDrawn="1"/>
          </p:nvGrpSpPr>
          <p:grpSpPr>
            <a:xfrm rot="5400000">
              <a:off x="-196523" y="3688126"/>
              <a:ext cx="152400" cy="162778"/>
              <a:chOff x="7983415" y="6582508"/>
              <a:chExt cx="152400" cy="486507"/>
            </a:xfrm>
          </p:grpSpPr>
          <p:cxnSp>
            <p:nvCxnSpPr>
              <p:cNvPr id="115" name="Straight Connector 11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 userDrawn="1"/>
          </p:nvGrpSpPr>
          <p:grpSpPr>
            <a:xfrm rot="5400000">
              <a:off x="-196523" y="3011284"/>
              <a:ext cx="152400" cy="162778"/>
              <a:chOff x="7983415" y="6582508"/>
              <a:chExt cx="152400" cy="486507"/>
            </a:xfrm>
          </p:grpSpPr>
          <p:cxnSp>
            <p:nvCxnSpPr>
              <p:cNvPr id="113" name="Straight Connector 11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 userDrawn="1"/>
          </p:nvGrpSpPr>
          <p:grpSpPr>
            <a:xfrm rot="5400000">
              <a:off x="-196523" y="2334442"/>
              <a:ext cx="152400" cy="162778"/>
              <a:chOff x="7983415" y="6582508"/>
              <a:chExt cx="152400" cy="486507"/>
            </a:xfrm>
          </p:grpSpPr>
          <p:cxnSp>
            <p:nvCxnSpPr>
              <p:cNvPr id="111" name="Straight Connector 11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 userDrawn="1"/>
          </p:nvGrpSpPr>
          <p:grpSpPr>
            <a:xfrm rot="5400000">
              <a:off x="-196523" y="1657600"/>
              <a:ext cx="152400" cy="162778"/>
              <a:chOff x="7983415" y="6582508"/>
              <a:chExt cx="152400" cy="486507"/>
            </a:xfrm>
          </p:grpSpPr>
          <p:cxnSp>
            <p:nvCxnSpPr>
              <p:cNvPr id="109" name="Straight Connector 10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 userDrawn="1"/>
          </p:nvGrpSpPr>
          <p:grpSpPr>
            <a:xfrm rot="5400000">
              <a:off x="-196523" y="977009"/>
              <a:ext cx="152400" cy="162778"/>
              <a:chOff x="7983415" y="6582508"/>
              <a:chExt cx="152400" cy="486507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 userDrawn="1"/>
        </p:nvGrpSpPr>
        <p:grpSpPr>
          <a:xfrm>
            <a:off x="12247479" y="454007"/>
            <a:ext cx="162820" cy="5946676"/>
            <a:chOff x="-201712" y="454007"/>
            <a:chExt cx="162778" cy="5946676"/>
          </a:xfrm>
        </p:grpSpPr>
        <p:cxnSp>
          <p:nvCxnSpPr>
            <p:cNvPr id="175" name="Straight Connector 174"/>
            <p:cNvCxnSpPr/>
            <p:nvPr userDrawn="1"/>
          </p:nvCxnSpPr>
          <p:spPr>
            <a:xfrm rot="5400000">
              <a:off x="-120323" y="372618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 rot="5400000">
              <a:off x="-120323" y="6319294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 userDrawn="1"/>
          </p:nvGrpSpPr>
          <p:grpSpPr>
            <a:xfrm rot="5400000">
              <a:off x="-196523" y="5718652"/>
              <a:ext cx="152400" cy="162778"/>
              <a:chOff x="7983415" y="6582508"/>
              <a:chExt cx="152400" cy="486507"/>
            </a:xfrm>
          </p:grpSpPr>
          <p:cxnSp>
            <p:nvCxnSpPr>
              <p:cNvPr id="199" name="Straight Connector 19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 userDrawn="1"/>
          </p:nvGrpSpPr>
          <p:grpSpPr>
            <a:xfrm rot="5400000">
              <a:off x="-196523" y="5041810"/>
              <a:ext cx="152400" cy="162778"/>
              <a:chOff x="7983415" y="6582508"/>
              <a:chExt cx="152400" cy="486507"/>
            </a:xfrm>
          </p:grpSpPr>
          <p:cxnSp>
            <p:nvCxnSpPr>
              <p:cNvPr id="197" name="Straight Connector 19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>
            <a:xfrm rot="5400000">
              <a:off x="-196523" y="4364968"/>
              <a:ext cx="152400" cy="162778"/>
              <a:chOff x="7983415" y="6582508"/>
              <a:chExt cx="152400" cy="486507"/>
            </a:xfrm>
          </p:grpSpPr>
          <p:cxnSp>
            <p:nvCxnSpPr>
              <p:cNvPr id="195" name="Straight Connector 19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 userDrawn="1"/>
          </p:nvGrpSpPr>
          <p:grpSpPr>
            <a:xfrm rot="5400000">
              <a:off x="-196523" y="3688126"/>
              <a:ext cx="152400" cy="162778"/>
              <a:chOff x="7983415" y="6582508"/>
              <a:chExt cx="152400" cy="486507"/>
            </a:xfrm>
          </p:grpSpPr>
          <p:cxnSp>
            <p:nvCxnSpPr>
              <p:cNvPr id="193" name="Straight Connector 19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 userDrawn="1"/>
          </p:nvGrpSpPr>
          <p:grpSpPr>
            <a:xfrm rot="5400000">
              <a:off x="-196523" y="3011284"/>
              <a:ext cx="152400" cy="162778"/>
              <a:chOff x="7983415" y="6582508"/>
              <a:chExt cx="152400" cy="486507"/>
            </a:xfrm>
          </p:grpSpPr>
          <p:cxnSp>
            <p:nvCxnSpPr>
              <p:cNvPr id="191" name="Straight Connector 19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 rot="5400000">
              <a:off x="-196523" y="2334442"/>
              <a:ext cx="152400" cy="162778"/>
              <a:chOff x="7983415" y="6582508"/>
              <a:chExt cx="152400" cy="486507"/>
            </a:xfrm>
          </p:grpSpPr>
          <p:cxnSp>
            <p:nvCxnSpPr>
              <p:cNvPr id="189" name="Straight Connector 18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 rot="5400000">
              <a:off x="-196523" y="1657600"/>
              <a:ext cx="152400" cy="162778"/>
              <a:chOff x="7983415" y="6582508"/>
              <a:chExt cx="152400" cy="486507"/>
            </a:xfrm>
          </p:grpSpPr>
          <p:cxnSp>
            <p:nvCxnSpPr>
              <p:cNvPr id="187" name="Straight Connector 18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 userDrawn="1"/>
          </p:nvGrpSpPr>
          <p:grpSpPr>
            <a:xfrm rot="5400000">
              <a:off x="-196523" y="977009"/>
              <a:ext cx="152400" cy="162778"/>
              <a:chOff x="7983415" y="6582508"/>
              <a:chExt cx="152400" cy="486507"/>
            </a:xfrm>
          </p:grpSpPr>
          <p:cxnSp>
            <p:nvCxnSpPr>
              <p:cNvPr id="185" name="Straight Connector 18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 userDrawn="1"/>
        </p:nvGrpSpPr>
        <p:grpSpPr>
          <a:xfrm>
            <a:off x="-601290" y="1811873"/>
            <a:ext cx="560811" cy="4588933"/>
            <a:chOff x="-945199" y="1811867"/>
            <a:chExt cx="904730" cy="4588933"/>
          </a:xfrm>
        </p:grpSpPr>
        <p:cxnSp>
          <p:nvCxnSpPr>
            <p:cNvPr id="165" name="Straight Connector 164"/>
            <p:cNvCxnSpPr/>
            <p:nvPr/>
          </p:nvCxnSpPr>
          <p:spPr>
            <a:xfrm flipH="1">
              <a:off x="-945199" y="1811867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-945199" y="4029182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-945199" y="4183485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-945199" y="6400800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>
            <a:off x="12251285" y="1811873"/>
            <a:ext cx="560811" cy="4588933"/>
            <a:chOff x="-945199" y="1811867"/>
            <a:chExt cx="904730" cy="4588933"/>
          </a:xfrm>
        </p:grpSpPr>
        <p:cxnSp>
          <p:nvCxnSpPr>
            <p:cNvPr id="249" name="Straight Connector 248"/>
            <p:cNvCxnSpPr/>
            <p:nvPr/>
          </p:nvCxnSpPr>
          <p:spPr>
            <a:xfrm flipH="1">
              <a:off x="-945199" y="1811867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-945199" y="4029182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-945199" y="4183485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-945199" y="6400800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619121" y="6908810"/>
            <a:ext cx="10967723" cy="560665"/>
            <a:chOff x="464339" y="6908803"/>
            <a:chExt cx="8225792" cy="560665"/>
          </a:xfrm>
        </p:grpSpPr>
        <p:cxnSp>
          <p:nvCxnSpPr>
            <p:cNvPr id="321" name="Straight Connector 320"/>
            <p:cNvCxnSpPr/>
            <p:nvPr userDrawn="1"/>
          </p:nvCxnSpPr>
          <p:spPr>
            <a:xfrm rot="5400000" flipH="1">
              <a:off x="8409799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rot="5400000" flipH="1">
              <a:off x="1182908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rot="5400000" flipH="1">
              <a:off x="1067151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rot="5400000" flipH="1">
              <a:off x="184007" y="7189136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644270" y="6908922"/>
            <a:ext cx="8240465" cy="129552"/>
            <a:chOff x="1983199" y="6908922"/>
            <a:chExt cx="6180349" cy="129552"/>
          </a:xfrm>
        </p:grpSpPr>
        <p:grpSp>
          <p:nvGrpSpPr>
            <p:cNvPr id="231" name="Group 230"/>
            <p:cNvGrpSpPr/>
            <p:nvPr userDrawn="1"/>
          </p:nvGrpSpPr>
          <p:grpSpPr>
            <a:xfrm rot="10800000">
              <a:off x="332342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77" name="Straight Connector 27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 userDrawn="1"/>
          </p:nvGrpSpPr>
          <p:grpSpPr>
            <a:xfrm rot="10800000">
              <a:off x="3992811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74" name="Straight Connector 27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/>
            <p:cNvGrpSpPr/>
            <p:nvPr userDrawn="1"/>
          </p:nvGrpSpPr>
          <p:grpSpPr>
            <a:xfrm rot="10800000">
              <a:off x="466219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60" name="Straight Connector 25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 userDrawn="1"/>
          </p:nvGrpSpPr>
          <p:grpSpPr>
            <a:xfrm rot="10800000">
              <a:off x="533158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58" name="Straight Connector 25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 userDrawn="1"/>
          </p:nvGrpSpPr>
          <p:grpSpPr>
            <a:xfrm rot="10800000">
              <a:off x="600096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56" name="Straight Connector 25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 userDrawn="1"/>
          </p:nvGrpSpPr>
          <p:grpSpPr>
            <a:xfrm rot="10800000">
              <a:off x="667035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43" name="Straight Connector 24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 userDrawn="1"/>
          </p:nvGrpSpPr>
          <p:grpSpPr>
            <a:xfrm rot="10800000">
              <a:off x="733973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41" name="Straight Connector 24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 userDrawn="1"/>
          </p:nvGrpSpPr>
          <p:grpSpPr>
            <a:xfrm rot="10800000">
              <a:off x="8012827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39" name="Straight Connector 23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oup 326"/>
            <p:cNvGrpSpPr/>
            <p:nvPr userDrawn="1"/>
          </p:nvGrpSpPr>
          <p:grpSpPr>
            <a:xfrm rot="10800000">
              <a:off x="1983199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29" name="Straight Connector 32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oup 330"/>
            <p:cNvGrpSpPr/>
            <p:nvPr userDrawn="1"/>
          </p:nvGrpSpPr>
          <p:grpSpPr>
            <a:xfrm rot="10800000">
              <a:off x="2652583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32" name="Straight Connector 33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7" name="Group 376"/>
          <p:cNvGrpSpPr/>
          <p:nvPr userDrawn="1"/>
        </p:nvGrpSpPr>
        <p:grpSpPr>
          <a:xfrm>
            <a:off x="2644270" y="-170467"/>
            <a:ext cx="8240465" cy="129552"/>
            <a:chOff x="1983199" y="6908922"/>
            <a:chExt cx="6180349" cy="129552"/>
          </a:xfrm>
        </p:grpSpPr>
        <p:grpSp>
          <p:nvGrpSpPr>
            <p:cNvPr id="378" name="Group 377"/>
            <p:cNvGrpSpPr/>
            <p:nvPr userDrawn="1"/>
          </p:nvGrpSpPr>
          <p:grpSpPr>
            <a:xfrm rot="10800000">
              <a:off x="332342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6" name="Straight Connector 40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 userDrawn="1"/>
          </p:nvGrpSpPr>
          <p:grpSpPr>
            <a:xfrm rot="10800000">
              <a:off x="3992811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4" name="Straight Connector 40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/>
            <p:cNvGrpSpPr/>
            <p:nvPr userDrawn="1"/>
          </p:nvGrpSpPr>
          <p:grpSpPr>
            <a:xfrm rot="10800000">
              <a:off x="466219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2" name="Straight Connector 40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 userDrawn="1"/>
          </p:nvGrpSpPr>
          <p:grpSpPr>
            <a:xfrm rot="10800000">
              <a:off x="533158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0" name="Straight Connector 39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/>
            <p:cNvGrpSpPr/>
            <p:nvPr userDrawn="1"/>
          </p:nvGrpSpPr>
          <p:grpSpPr>
            <a:xfrm rot="10800000">
              <a:off x="600096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8" name="Straight Connector 39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/>
            <p:cNvGrpSpPr/>
            <p:nvPr userDrawn="1"/>
          </p:nvGrpSpPr>
          <p:grpSpPr>
            <a:xfrm rot="10800000">
              <a:off x="667035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6" name="Straight Connector 39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/>
            <p:cNvGrpSpPr/>
            <p:nvPr userDrawn="1"/>
          </p:nvGrpSpPr>
          <p:grpSpPr>
            <a:xfrm rot="10800000">
              <a:off x="733973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4" name="Straight Connector 39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5" name="Group 384"/>
            <p:cNvGrpSpPr/>
            <p:nvPr userDrawn="1"/>
          </p:nvGrpSpPr>
          <p:grpSpPr>
            <a:xfrm rot="10800000">
              <a:off x="8012827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2" name="Straight Connector 39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 userDrawn="1"/>
          </p:nvGrpSpPr>
          <p:grpSpPr>
            <a:xfrm rot="10800000">
              <a:off x="1983199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0" name="Straight Connector 38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 userDrawn="1"/>
          </p:nvGrpSpPr>
          <p:grpSpPr>
            <a:xfrm rot="10800000">
              <a:off x="2652583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88" name="Straight Connector 38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8" name="Group 407"/>
          <p:cNvGrpSpPr/>
          <p:nvPr userDrawn="1"/>
        </p:nvGrpSpPr>
        <p:grpSpPr>
          <a:xfrm>
            <a:off x="617789" y="-601580"/>
            <a:ext cx="10967723" cy="560665"/>
            <a:chOff x="464339" y="6908803"/>
            <a:chExt cx="8225792" cy="560665"/>
          </a:xfrm>
        </p:grpSpPr>
        <p:cxnSp>
          <p:nvCxnSpPr>
            <p:cNvPr id="409" name="Straight Connector 408"/>
            <p:cNvCxnSpPr/>
            <p:nvPr userDrawn="1"/>
          </p:nvCxnSpPr>
          <p:spPr>
            <a:xfrm rot="5400000" flipH="1">
              <a:off x="8409799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 rot="5400000" flipH="1">
              <a:off x="1182908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 rot="5400000" flipH="1">
              <a:off x="1067151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 rot="5400000" flipH="1">
              <a:off x="184007" y="7189136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5DB05-DEC9-4395-8C17-1D005776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86" y="1019644"/>
            <a:ext cx="11363327" cy="491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A1084D7-9F42-4066-8C54-B1A684F9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4" name="Slide Number Placeholder 2">
            <a:extLst>
              <a:ext uri="{FF2B5EF4-FFF2-40B4-BE49-F238E27FC236}">
                <a16:creationId xmlns:a16="http://schemas.microsoft.com/office/drawing/2014/main" id="{64F4837A-B6E4-4F9B-9CA6-982070F51310}"/>
              </a:ext>
            </a:extLst>
          </p:cNvPr>
          <p:cNvSpPr txBox="1">
            <a:spLocks/>
          </p:cNvSpPr>
          <p:nvPr userDrawn="1"/>
        </p:nvSpPr>
        <p:spPr>
          <a:xfrm>
            <a:off x="11642949" y="6262494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11BAF-FA22-496F-8C23-62779F2A8080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4949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716" r:id="rId10"/>
    <p:sldLayoutId id="2147483715" r:id="rId11"/>
    <p:sldLayoutId id="2147483721" r:id="rId12"/>
    <p:sldLayoutId id="2147483720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2880" marR="0" indent="-18288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–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&gt;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1A41E1A-3357-43D1-8379-264FED9D63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676513403"/>
              </p:ext>
            </p:extLst>
          </p:nvPr>
        </p:nvGraphicFramePr>
        <p:xfrm>
          <a:off x="2120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24" imgH="324" progId="TCLayout.ActiveDocument.1">
                  <p:embed/>
                </p:oleObj>
              </mc:Choice>
              <mc:Fallback>
                <p:oleObj name="think-cell Slide" r:id="rId18" imgW="324" imgH="32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1A41E1A-3357-43D1-8379-264FED9D63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20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 userDrawn="1"/>
        </p:nvGrpSpPr>
        <p:grpSpPr>
          <a:xfrm>
            <a:off x="-201762" y="454007"/>
            <a:ext cx="162820" cy="5946676"/>
            <a:chOff x="-201712" y="454007"/>
            <a:chExt cx="162778" cy="5946676"/>
          </a:xfrm>
        </p:grpSpPr>
        <p:cxnSp>
          <p:nvCxnSpPr>
            <p:cNvPr id="94" name="Straight Connector 93"/>
            <p:cNvCxnSpPr/>
            <p:nvPr userDrawn="1"/>
          </p:nvCxnSpPr>
          <p:spPr>
            <a:xfrm rot="5400000">
              <a:off x="-120323" y="372618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rot="5400000">
              <a:off x="-120323" y="6319294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 userDrawn="1"/>
          </p:nvGrpSpPr>
          <p:grpSpPr>
            <a:xfrm rot="5400000">
              <a:off x="-196523" y="5718652"/>
              <a:ext cx="152400" cy="162778"/>
              <a:chOff x="7983415" y="6582508"/>
              <a:chExt cx="152400" cy="486507"/>
            </a:xfrm>
          </p:grpSpPr>
          <p:cxnSp>
            <p:nvCxnSpPr>
              <p:cNvPr id="121" name="Straight Connector 12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98"/>
            <p:cNvGrpSpPr/>
            <p:nvPr userDrawn="1"/>
          </p:nvGrpSpPr>
          <p:grpSpPr>
            <a:xfrm rot="5400000">
              <a:off x="-196523" y="5041810"/>
              <a:ext cx="152400" cy="162778"/>
              <a:chOff x="7983415" y="6582508"/>
              <a:chExt cx="152400" cy="486507"/>
            </a:xfrm>
          </p:grpSpPr>
          <p:cxnSp>
            <p:nvCxnSpPr>
              <p:cNvPr id="119" name="Straight Connector 11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 userDrawn="1"/>
          </p:nvGrpSpPr>
          <p:grpSpPr>
            <a:xfrm rot="5400000">
              <a:off x="-196523" y="4364968"/>
              <a:ext cx="152400" cy="162778"/>
              <a:chOff x="7983415" y="6582508"/>
              <a:chExt cx="152400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 userDrawn="1"/>
          </p:nvGrpSpPr>
          <p:grpSpPr>
            <a:xfrm rot="5400000">
              <a:off x="-196523" y="3688126"/>
              <a:ext cx="152400" cy="162778"/>
              <a:chOff x="7983415" y="6582508"/>
              <a:chExt cx="152400" cy="486507"/>
            </a:xfrm>
          </p:grpSpPr>
          <p:cxnSp>
            <p:nvCxnSpPr>
              <p:cNvPr id="115" name="Straight Connector 11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 userDrawn="1"/>
          </p:nvGrpSpPr>
          <p:grpSpPr>
            <a:xfrm rot="5400000">
              <a:off x="-196523" y="3011284"/>
              <a:ext cx="152400" cy="162778"/>
              <a:chOff x="7983415" y="6582508"/>
              <a:chExt cx="152400" cy="486507"/>
            </a:xfrm>
          </p:grpSpPr>
          <p:cxnSp>
            <p:nvCxnSpPr>
              <p:cNvPr id="113" name="Straight Connector 11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 userDrawn="1"/>
          </p:nvGrpSpPr>
          <p:grpSpPr>
            <a:xfrm rot="5400000">
              <a:off x="-196523" y="2334442"/>
              <a:ext cx="152400" cy="162778"/>
              <a:chOff x="7983415" y="6582508"/>
              <a:chExt cx="152400" cy="486507"/>
            </a:xfrm>
          </p:grpSpPr>
          <p:cxnSp>
            <p:nvCxnSpPr>
              <p:cNvPr id="111" name="Straight Connector 11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 userDrawn="1"/>
          </p:nvGrpSpPr>
          <p:grpSpPr>
            <a:xfrm rot="5400000">
              <a:off x="-196523" y="1657600"/>
              <a:ext cx="152400" cy="162778"/>
              <a:chOff x="7983415" y="6582508"/>
              <a:chExt cx="152400" cy="486507"/>
            </a:xfrm>
          </p:grpSpPr>
          <p:cxnSp>
            <p:nvCxnSpPr>
              <p:cNvPr id="109" name="Straight Connector 10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 userDrawn="1"/>
          </p:nvGrpSpPr>
          <p:grpSpPr>
            <a:xfrm rot="5400000">
              <a:off x="-196523" y="977009"/>
              <a:ext cx="152400" cy="162778"/>
              <a:chOff x="7983415" y="6582508"/>
              <a:chExt cx="152400" cy="486507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4" name="Group 173"/>
          <p:cNvGrpSpPr/>
          <p:nvPr userDrawn="1"/>
        </p:nvGrpSpPr>
        <p:grpSpPr>
          <a:xfrm>
            <a:off x="12247479" y="454007"/>
            <a:ext cx="162820" cy="5946676"/>
            <a:chOff x="-201712" y="454007"/>
            <a:chExt cx="162778" cy="5946676"/>
          </a:xfrm>
        </p:grpSpPr>
        <p:cxnSp>
          <p:nvCxnSpPr>
            <p:cNvPr id="175" name="Straight Connector 174"/>
            <p:cNvCxnSpPr/>
            <p:nvPr userDrawn="1"/>
          </p:nvCxnSpPr>
          <p:spPr>
            <a:xfrm rot="5400000">
              <a:off x="-120323" y="372618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 rot="5400000">
              <a:off x="-120323" y="6319294"/>
              <a:ext cx="0" cy="162778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" name="Group 176"/>
            <p:cNvGrpSpPr/>
            <p:nvPr userDrawn="1"/>
          </p:nvGrpSpPr>
          <p:grpSpPr>
            <a:xfrm rot="5400000">
              <a:off x="-196523" y="5718652"/>
              <a:ext cx="152400" cy="162778"/>
              <a:chOff x="7983415" y="6582508"/>
              <a:chExt cx="152400" cy="486507"/>
            </a:xfrm>
          </p:grpSpPr>
          <p:cxnSp>
            <p:nvCxnSpPr>
              <p:cNvPr id="199" name="Straight Connector 19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oup 177"/>
            <p:cNvGrpSpPr/>
            <p:nvPr userDrawn="1"/>
          </p:nvGrpSpPr>
          <p:grpSpPr>
            <a:xfrm rot="5400000">
              <a:off x="-196523" y="5041810"/>
              <a:ext cx="152400" cy="162778"/>
              <a:chOff x="7983415" y="6582508"/>
              <a:chExt cx="152400" cy="486507"/>
            </a:xfrm>
          </p:grpSpPr>
          <p:cxnSp>
            <p:nvCxnSpPr>
              <p:cNvPr id="197" name="Straight Connector 19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>
            <a:xfrm rot="5400000">
              <a:off x="-196523" y="4364968"/>
              <a:ext cx="152400" cy="162778"/>
              <a:chOff x="7983415" y="6582508"/>
              <a:chExt cx="152400" cy="486507"/>
            </a:xfrm>
          </p:grpSpPr>
          <p:cxnSp>
            <p:nvCxnSpPr>
              <p:cNvPr id="195" name="Straight Connector 19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/>
            <p:cNvGrpSpPr/>
            <p:nvPr userDrawn="1"/>
          </p:nvGrpSpPr>
          <p:grpSpPr>
            <a:xfrm rot="5400000">
              <a:off x="-196523" y="3688126"/>
              <a:ext cx="152400" cy="162778"/>
              <a:chOff x="7983415" y="6582508"/>
              <a:chExt cx="152400" cy="486507"/>
            </a:xfrm>
          </p:grpSpPr>
          <p:cxnSp>
            <p:nvCxnSpPr>
              <p:cNvPr id="193" name="Straight Connector 19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1" name="Group 180"/>
            <p:cNvGrpSpPr/>
            <p:nvPr userDrawn="1"/>
          </p:nvGrpSpPr>
          <p:grpSpPr>
            <a:xfrm rot="5400000">
              <a:off x="-196523" y="3011284"/>
              <a:ext cx="152400" cy="162778"/>
              <a:chOff x="7983415" y="6582508"/>
              <a:chExt cx="152400" cy="486507"/>
            </a:xfrm>
          </p:grpSpPr>
          <p:cxnSp>
            <p:nvCxnSpPr>
              <p:cNvPr id="191" name="Straight Connector 19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 rot="5400000">
              <a:off x="-196523" y="2334442"/>
              <a:ext cx="152400" cy="162778"/>
              <a:chOff x="7983415" y="6582508"/>
              <a:chExt cx="152400" cy="486507"/>
            </a:xfrm>
          </p:grpSpPr>
          <p:cxnSp>
            <p:nvCxnSpPr>
              <p:cNvPr id="189" name="Straight Connector 18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 rot="5400000">
              <a:off x="-196523" y="1657600"/>
              <a:ext cx="152400" cy="162778"/>
              <a:chOff x="7983415" y="6582508"/>
              <a:chExt cx="152400" cy="486507"/>
            </a:xfrm>
          </p:grpSpPr>
          <p:cxnSp>
            <p:nvCxnSpPr>
              <p:cNvPr id="187" name="Straight Connector 18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" name="Group 183"/>
            <p:cNvGrpSpPr/>
            <p:nvPr userDrawn="1"/>
          </p:nvGrpSpPr>
          <p:grpSpPr>
            <a:xfrm rot="5400000">
              <a:off x="-196523" y="977009"/>
              <a:ext cx="152400" cy="162778"/>
              <a:chOff x="7983415" y="6582508"/>
              <a:chExt cx="152400" cy="486507"/>
            </a:xfrm>
          </p:grpSpPr>
          <p:cxnSp>
            <p:nvCxnSpPr>
              <p:cNvPr id="185" name="Straight Connector 184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/>
          <p:cNvGrpSpPr/>
          <p:nvPr userDrawn="1"/>
        </p:nvGrpSpPr>
        <p:grpSpPr>
          <a:xfrm>
            <a:off x="-601290" y="1811873"/>
            <a:ext cx="560811" cy="4588933"/>
            <a:chOff x="-945199" y="1811867"/>
            <a:chExt cx="904730" cy="4588933"/>
          </a:xfrm>
        </p:grpSpPr>
        <p:cxnSp>
          <p:nvCxnSpPr>
            <p:cNvPr id="165" name="Straight Connector 164"/>
            <p:cNvCxnSpPr/>
            <p:nvPr/>
          </p:nvCxnSpPr>
          <p:spPr>
            <a:xfrm flipH="1">
              <a:off x="-945199" y="1811867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>
              <a:off x="-945199" y="4029182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flipH="1">
              <a:off x="-945199" y="4183485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>
              <a:off x="-945199" y="6400800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>
            <a:off x="12251285" y="1811873"/>
            <a:ext cx="560811" cy="4588933"/>
            <a:chOff x="-945199" y="1811867"/>
            <a:chExt cx="904730" cy="4588933"/>
          </a:xfrm>
        </p:grpSpPr>
        <p:cxnSp>
          <p:nvCxnSpPr>
            <p:cNvPr id="249" name="Straight Connector 248"/>
            <p:cNvCxnSpPr/>
            <p:nvPr/>
          </p:nvCxnSpPr>
          <p:spPr>
            <a:xfrm flipH="1">
              <a:off x="-945199" y="1811867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flipH="1">
              <a:off x="-945199" y="4029182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flipH="1">
              <a:off x="-945199" y="4183485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flipH="1">
              <a:off x="-945199" y="6400800"/>
              <a:ext cx="904730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619121" y="6908810"/>
            <a:ext cx="10967723" cy="560665"/>
            <a:chOff x="464339" y="6908803"/>
            <a:chExt cx="8225792" cy="560665"/>
          </a:xfrm>
        </p:grpSpPr>
        <p:cxnSp>
          <p:nvCxnSpPr>
            <p:cNvPr id="321" name="Straight Connector 320"/>
            <p:cNvCxnSpPr/>
            <p:nvPr userDrawn="1"/>
          </p:nvCxnSpPr>
          <p:spPr>
            <a:xfrm rot="5400000" flipH="1">
              <a:off x="8409799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 userDrawn="1"/>
          </p:nvCxnSpPr>
          <p:spPr>
            <a:xfrm rot="5400000" flipH="1">
              <a:off x="1182908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 userDrawn="1"/>
          </p:nvCxnSpPr>
          <p:spPr>
            <a:xfrm rot="5400000" flipH="1">
              <a:off x="1067151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 userDrawn="1"/>
          </p:nvCxnSpPr>
          <p:spPr>
            <a:xfrm rot="5400000" flipH="1">
              <a:off x="184007" y="7189136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 userDrawn="1"/>
        </p:nvGrpSpPr>
        <p:grpSpPr>
          <a:xfrm>
            <a:off x="2644270" y="6908922"/>
            <a:ext cx="8240465" cy="129552"/>
            <a:chOff x="1983199" y="6908922"/>
            <a:chExt cx="6180349" cy="129552"/>
          </a:xfrm>
        </p:grpSpPr>
        <p:grpSp>
          <p:nvGrpSpPr>
            <p:cNvPr id="231" name="Group 230"/>
            <p:cNvGrpSpPr/>
            <p:nvPr userDrawn="1"/>
          </p:nvGrpSpPr>
          <p:grpSpPr>
            <a:xfrm rot="10800000">
              <a:off x="332342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77" name="Straight Connector 276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2" name="Group 231"/>
            <p:cNvGrpSpPr/>
            <p:nvPr userDrawn="1"/>
          </p:nvGrpSpPr>
          <p:grpSpPr>
            <a:xfrm rot="10800000">
              <a:off x="3992811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74" name="Straight Connector 27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3" name="Group 232"/>
            <p:cNvGrpSpPr/>
            <p:nvPr userDrawn="1"/>
          </p:nvGrpSpPr>
          <p:grpSpPr>
            <a:xfrm rot="10800000">
              <a:off x="466219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60" name="Straight Connector 25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 userDrawn="1"/>
          </p:nvGrpSpPr>
          <p:grpSpPr>
            <a:xfrm rot="10800000">
              <a:off x="533158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58" name="Straight Connector 25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5" name="Group 234"/>
            <p:cNvGrpSpPr/>
            <p:nvPr userDrawn="1"/>
          </p:nvGrpSpPr>
          <p:grpSpPr>
            <a:xfrm rot="10800000">
              <a:off x="600096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56" name="Straight Connector 25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/>
            <p:cNvGrpSpPr/>
            <p:nvPr userDrawn="1"/>
          </p:nvGrpSpPr>
          <p:grpSpPr>
            <a:xfrm rot="10800000">
              <a:off x="667035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43" name="Straight Connector 242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 userDrawn="1"/>
          </p:nvGrpSpPr>
          <p:grpSpPr>
            <a:xfrm rot="10800000">
              <a:off x="733973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41" name="Straight Connector 240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8" name="Group 237"/>
            <p:cNvGrpSpPr/>
            <p:nvPr userDrawn="1"/>
          </p:nvGrpSpPr>
          <p:grpSpPr>
            <a:xfrm rot="10800000">
              <a:off x="8012827" y="6908922"/>
              <a:ext cx="150721" cy="129552"/>
              <a:chOff x="7983415" y="6582508"/>
              <a:chExt cx="152400" cy="486507"/>
            </a:xfrm>
          </p:grpSpPr>
          <p:cxnSp>
            <p:nvCxnSpPr>
              <p:cNvPr id="239" name="Straight Connector 23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7" name="Group 326"/>
            <p:cNvGrpSpPr/>
            <p:nvPr userDrawn="1"/>
          </p:nvGrpSpPr>
          <p:grpSpPr>
            <a:xfrm rot="10800000">
              <a:off x="1983199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29" name="Straight Connector 328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1" name="Group 330"/>
            <p:cNvGrpSpPr/>
            <p:nvPr userDrawn="1"/>
          </p:nvGrpSpPr>
          <p:grpSpPr>
            <a:xfrm rot="10800000">
              <a:off x="2652583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32" name="Straight Connector 33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7" name="Group 376"/>
          <p:cNvGrpSpPr/>
          <p:nvPr userDrawn="1"/>
        </p:nvGrpSpPr>
        <p:grpSpPr>
          <a:xfrm>
            <a:off x="2644270" y="-170467"/>
            <a:ext cx="8240465" cy="129552"/>
            <a:chOff x="1983199" y="6908922"/>
            <a:chExt cx="6180349" cy="129552"/>
          </a:xfrm>
        </p:grpSpPr>
        <p:grpSp>
          <p:nvGrpSpPr>
            <p:cNvPr id="378" name="Group 377"/>
            <p:cNvGrpSpPr/>
            <p:nvPr userDrawn="1"/>
          </p:nvGrpSpPr>
          <p:grpSpPr>
            <a:xfrm rot="10800000">
              <a:off x="332342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6" name="Straight Connector 40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40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9" name="Group 378"/>
            <p:cNvGrpSpPr/>
            <p:nvPr userDrawn="1"/>
          </p:nvGrpSpPr>
          <p:grpSpPr>
            <a:xfrm rot="10800000">
              <a:off x="3992811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4" name="Straight Connector 40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0" name="Group 379"/>
            <p:cNvGrpSpPr/>
            <p:nvPr userDrawn="1"/>
          </p:nvGrpSpPr>
          <p:grpSpPr>
            <a:xfrm rot="10800000">
              <a:off x="4662196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2" name="Straight Connector 40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1" name="Group 380"/>
            <p:cNvGrpSpPr/>
            <p:nvPr userDrawn="1"/>
          </p:nvGrpSpPr>
          <p:grpSpPr>
            <a:xfrm rot="10800000">
              <a:off x="533158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400" name="Straight Connector 39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Straight Connector 400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81"/>
            <p:cNvGrpSpPr/>
            <p:nvPr userDrawn="1"/>
          </p:nvGrpSpPr>
          <p:grpSpPr>
            <a:xfrm rot="10800000">
              <a:off x="600096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8" name="Straight Connector 39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" name="Group 382"/>
            <p:cNvGrpSpPr/>
            <p:nvPr userDrawn="1"/>
          </p:nvGrpSpPr>
          <p:grpSpPr>
            <a:xfrm rot="10800000">
              <a:off x="6670350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6" name="Straight Connector 395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4" name="Group 383"/>
            <p:cNvGrpSpPr/>
            <p:nvPr userDrawn="1"/>
          </p:nvGrpSpPr>
          <p:grpSpPr>
            <a:xfrm rot="10800000">
              <a:off x="7339735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4" name="Straight Connector 393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5" name="Group 384"/>
            <p:cNvGrpSpPr/>
            <p:nvPr userDrawn="1"/>
          </p:nvGrpSpPr>
          <p:grpSpPr>
            <a:xfrm rot="10800000">
              <a:off x="8012827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2" name="Straight Connector 391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 userDrawn="1"/>
          </p:nvGrpSpPr>
          <p:grpSpPr>
            <a:xfrm rot="10800000">
              <a:off x="1983199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90" name="Straight Connector 389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Straight Connector 390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 userDrawn="1"/>
          </p:nvGrpSpPr>
          <p:grpSpPr>
            <a:xfrm rot="10800000">
              <a:off x="2652583" y="6908922"/>
              <a:ext cx="150721" cy="129552"/>
              <a:chOff x="7983415" y="6582508"/>
              <a:chExt cx="152400" cy="486507"/>
            </a:xfrm>
          </p:grpSpPr>
          <p:cxnSp>
            <p:nvCxnSpPr>
              <p:cNvPr id="388" name="Straight Connector 387"/>
              <p:cNvCxnSpPr/>
              <p:nvPr userDrawn="1"/>
            </p:nvCxnSpPr>
            <p:spPr>
              <a:xfrm>
                <a:off x="81358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 userDrawn="1"/>
            </p:nvCxnSpPr>
            <p:spPr>
              <a:xfrm>
                <a:off x="7983415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8" name="Group 407"/>
          <p:cNvGrpSpPr/>
          <p:nvPr userDrawn="1"/>
        </p:nvGrpSpPr>
        <p:grpSpPr>
          <a:xfrm>
            <a:off x="617789" y="-601580"/>
            <a:ext cx="10967723" cy="560665"/>
            <a:chOff x="464339" y="6908803"/>
            <a:chExt cx="8225792" cy="560665"/>
          </a:xfrm>
        </p:grpSpPr>
        <p:cxnSp>
          <p:nvCxnSpPr>
            <p:cNvPr id="409" name="Straight Connector 408"/>
            <p:cNvCxnSpPr/>
            <p:nvPr userDrawn="1"/>
          </p:nvCxnSpPr>
          <p:spPr>
            <a:xfrm rot="5400000" flipH="1">
              <a:off x="8409799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 rot="5400000" flipH="1">
              <a:off x="1182908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 rot="5400000" flipH="1">
              <a:off x="1067151" y="7189135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 rot="5400000" flipH="1">
              <a:off x="184007" y="7189136"/>
              <a:ext cx="560664" cy="0"/>
            </a:xfrm>
            <a:prstGeom prst="line">
              <a:avLst/>
            </a:prstGeom>
            <a:ln w="6350" cmpd="sng"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5DB05-DEC9-4395-8C17-1D0057769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86" y="1019644"/>
            <a:ext cx="11363327" cy="4910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A1084D7-9F42-4066-8C54-B1A684F9D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54014"/>
            <a:ext cx="11363327" cy="3323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4" name="Slide Number Placeholder 2">
            <a:extLst>
              <a:ext uri="{FF2B5EF4-FFF2-40B4-BE49-F238E27FC236}">
                <a16:creationId xmlns:a16="http://schemas.microsoft.com/office/drawing/2014/main" id="{64F4837A-B6E4-4F9B-9CA6-982070F51310}"/>
              </a:ext>
            </a:extLst>
          </p:cNvPr>
          <p:cNvSpPr txBox="1">
            <a:spLocks/>
          </p:cNvSpPr>
          <p:nvPr userDrawn="1"/>
        </p:nvSpPr>
        <p:spPr>
          <a:xfrm>
            <a:off x="11642949" y="6262494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9E11BAF-FA22-496F-8C23-62779F2A8080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206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none" baseline="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82880" marR="0" indent="-18288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/>
        <a:buChar char="–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marR="0" indent="-2286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&gt;"/>
        <a:tabLst/>
        <a:defRPr sz="160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0.x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3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2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0.png"/><Relationship Id="rId1" Type="http://schemas.openxmlformats.org/officeDocument/2006/relationships/tags" Target="../tags/tag32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.emf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2.png"/><Relationship Id="rId1" Type="http://schemas.openxmlformats.org/officeDocument/2006/relationships/tags" Target="../tags/tag3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6.emf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4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../media/image42.png"/><Relationship Id="rId11" Type="http://schemas.openxmlformats.org/officeDocument/2006/relationships/image" Target="../media/image53.png"/><Relationship Id="rId5" Type="http://schemas.openxmlformats.org/officeDocument/2006/relationships/image" Target="../media/image6.e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7.pn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4FEC9-947B-B142-B9C5-F60E1540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6B1E993-1B24-3304-9400-C69BB3014CE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968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B1E993-1B24-3304-9400-C69BB3014C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33CD05F5-87F8-C3A6-7802-6FBEE9E7FF6D}"/>
              </a:ext>
            </a:extLst>
          </p:cNvPr>
          <p:cNvSpPr/>
          <p:nvPr/>
        </p:nvSpPr>
        <p:spPr bwMode="auto">
          <a:xfrm>
            <a:off x="0" y="1634645"/>
            <a:ext cx="5103180" cy="3783092"/>
          </a:xfrm>
          <a:prstGeom prst="rect">
            <a:avLst/>
          </a:prstGeom>
          <a:solidFill>
            <a:srgbClr val="CCCFD7">
              <a:alpha val="69000"/>
            </a:srgbClr>
          </a:solidFill>
          <a:ln>
            <a:noFill/>
          </a:ln>
        </p:spPr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287A3E-E419-ADC4-D49C-D4A47CA7520C}"/>
              </a:ext>
            </a:extLst>
          </p:cNvPr>
          <p:cNvGrpSpPr/>
          <p:nvPr/>
        </p:nvGrpSpPr>
        <p:grpSpPr>
          <a:xfrm>
            <a:off x="5088432" y="-2894"/>
            <a:ext cx="7103567" cy="6860894"/>
            <a:chOff x="5088432" y="-2894"/>
            <a:chExt cx="7103567" cy="68608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EF4CEC-A8AD-8887-6209-3F010D66716C}"/>
                </a:ext>
              </a:extLst>
            </p:cNvPr>
            <p:cNvSpPr/>
            <p:nvPr/>
          </p:nvSpPr>
          <p:spPr bwMode="auto">
            <a:xfrm>
              <a:off x="5088432" y="-2894"/>
              <a:ext cx="7103567" cy="6860894"/>
            </a:xfrm>
            <a:prstGeom prst="rect">
              <a:avLst/>
            </a:prstGeom>
            <a:solidFill>
              <a:srgbClr val="002060">
                <a:alpha val="60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4C5249-D9C6-1073-B3E9-DA6FCB499731}"/>
                </a:ext>
              </a:extLst>
            </p:cNvPr>
            <p:cNvSpPr/>
            <p:nvPr/>
          </p:nvSpPr>
          <p:spPr bwMode="auto">
            <a:xfrm>
              <a:off x="10877550" y="5886450"/>
              <a:ext cx="1133475" cy="765509"/>
            </a:xfrm>
            <a:prstGeom prst="rect">
              <a:avLst/>
            </a:prstGeom>
            <a:solidFill>
              <a:srgbClr val="6679A0"/>
            </a:solidFill>
            <a:ln>
              <a:noFill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MS PGothic" panose="020B0600070205080204" pitchFamily="34" charset="-128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322852-9878-F39C-0216-203D505889C0}"/>
              </a:ext>
            </a:extLst>
          </p:cNvPr>
          <p:cNvCxnSpPr>
            <a:cxnSpLocks/>
          </p:cNvCxnSpPr>
          <p:nvPr/>
        </p:nvCxnSpPr>
        <p:spPr>
          <a:xfrm flipH="1">
            <a:off x="500268" y="4643199"/>
            <a:ext cx="4210628" cy="11247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4">
            <a:extLst>
              <a:ext uri="{FF2B5EF4-FFF2-40B4-BE49-F238E27FC236}">
                <a16:creationId xmlns:a16="http://schemas.microsoft.com/office/drawing/2014/main" id="{E0C84D3C-44D2-2B05-805A-D1FF62949E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198" y="4713763"/>
            <a:ext cx="3897084" cy="4038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sz="1800">
                <a:latin typeface="Arial"/>
                <a:cs typeface="Arial"/>
              </a:rPr>
              <a:t>May 2025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23E42B1D-F259-0088-FC11-4943F9657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197" y="4162624"/>
            <a:ext cx="4447460" cy="498598"/>
          </a:xfrm>
        </p:spPr>
        <p:txBody>
          <a:bodyPr vert="horz"/>
          <a:lstStyle/>
          <a:p>
            <a:r>
              <a:rPr lang="en-US" sz="2800">
                <a:effectLst/>
                <a:latin typeface="Segoe UI" panose="020B0502040204020203" pitchFamily="34" charset="0"/>
              </a:rPr>
              <a:t>How much should I really care about AI right now… and where’s the real ROI in my portfolio?</a:t>
            </a:r>
            <a:br>
              <a:rPr lang="en-US" sz="2800">
                <a:effectLst/>
                <a:latin typeface="Segoe UI" panose="020B0502040204020203" pitchFamily="34" charset="0"/>
              </a:rPr>
            </a:br>
            <a:br>
              <a:rPr lang="en-US" sz="2800" i="1">
                <a:effectLst/>
                <a:latin typeface="Segoe UI" panose="020B0502040204020203" pitchFamily="34" charset="0"/>
              </a:rPr>
            </a:b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How PE leaders can cut through the noise and act on AI where it matters most</a:t>
            </a:r>
            <a:endParaRPr lang="en-US" sz="2800" i="1">
              <a:solidFill>
                <a:schemeClr val="tx1"/>
              </a:solidFill>
            </a:endParaRPr>
          </a:p>
        </p:txBody>
      </p:sp>
      <p:pic>
        <p:nvPicPr>
          <p:cNvPr id="1026" name="Picture 2" descr="Buying Artificial Intelligence (AI) Stocks Can Be Risky. Avoid Losing Your  Shirt With This Simple Strategy | The Motley Fool">
            <a:extLst>
              <a:ext uri="{FF2B5EF4-FFF2-40B4-BE49-F238E27FC236}">
                <a16:creationId xmlns:a16="http://schemas.microsoft.com/office/drawing/2014/main" id="{33E788BE-623A-0DFE-3EF7-1831C22F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431" y="1630862"/>
            <a:ext cx="5029487" cy="37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vest in Artificial Intelligence Private Stocks">
            <a:extLst>
              <a:ext uri="{FF2B5EF4-FFF2-40B4-BE49-F238E27FC236}">
                <a16:creationId xmlns:a16="http://schemas.microsoft.com/office/drawing/2014/main" id="{8D4957A3-3E4C-ADCA-59F4-311025992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18" y="1630863"/>
            <a:ext cx="2074081" cy="164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12" descr="Investment in AI Software | Growth of Investment | AI Software">
            <a:extLst>
              <a:ext uri="{FF2B5EF4-FFF2-40B4-BE49-F238E27FC236}">
                <a16:creationId xmlns:a16="http://schemas.microsoft.com/office/drawing/2014/main" id="{268AEC06-8D18-6E5E-672F-9FDF2D4160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Investment in AI Software | Growth of Investment | AI Software">
            <a:extLst>
              <a:ext uri="{FF2B5EF4-FFF2-40B4-BE49-F238E27FC236}">
                <a16:creationId xmlns:a16="http://schemas.microsoft.com/office/drawing/2014/main" id="{91D4A74D-02E8-310C-AA10-E8EF5DD4DE85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6308" y="3269164"/>
            <a:ext cx="2075688" cy="9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 Idea For The Awesome AI Investment Theme | Nasdaq">
            <a:extLst>
              <a:ext uri="{FF2B5EF4-FFF2-40B4-BE49-F238E27FC236}">
                <a16:creationId xmlns:a16="http://schemas.microsoft.com/office/drawing/2014/main" id="{4F196B68-026E-E26C-2514-5223818C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232" y="4246959"/>
            <a:ext cx="2072452" cy="116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86149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2912-A96C-4966-54EE-EB266C3BA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FDD1FF2-4D83-0F01-F041-0444674918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0971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5" imgH="424" progId="TCLayout.ActiveDocument.1">
                  <p:embed/>
                </p:oleObj>
              </mc:Choice>
              <mc:Fallback>
                <p:oleObj name="think-cell Slide" r:id="rId3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DD1FF2-4D83-0F01-F041-044467491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2201631-5E95-33C5-55AD-D240D946A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/>
              <a:t>Cutting through the ‘AI noise’ and knowing how fast to move can be difficult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55F796-B36E-6F7A-43FB-CCA1B5BFB38D}"/>
              </a:ext>
            </a:extLst>
          </p:cNvPr>
          <p:cNvGrpSpPr/>
          <p:nvPr/>
        </p:nvGrpSpPr>
        <p:grpSpPr>
          <a:xfrm>
            <a:off x="7020919" y="955984"/>
            <a:ext cx="4800182" cy="1125814"/>
            <a:chOff x="6301311" y="627121"/>
            <a:chExt cx="4800182" cy="11258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F7840B-08A9-A243-906C-1B9D159905B1}"/>
                </a:ext>
              </a:extLst>
            </p:cNvPr>
            <p:cNvSpPr/>
            <p:nvPr/>
          </p:nvSpPr>
          <p:spPr bwMode="auto">
            <a:xfrm>
              <a:off x="6301311" y="627121"/>
              <a:ext cx="4800182" cy="1125814"/>
            </a:xfrm>
            <a:custGeom>
              <a:avLst/>
              <a:gdLst>
                <a:gd name="connsiteX0" fmla="*/ 0 w 4800182"/>
                <a:gd name="connsiteY0" fmla="*/ 0 h 1125814"/>
                <a:gd name="connsiteX1" fmla="*/ 733742 w 4800182"/>
                <a:gd name="connsiteY1" fmla="*/ 0 h 1125814"/>
                <a:gd name="connsiteX2" fmla="*/ 1323479 w 4800182"/>
                <a:gd name="connsiteY2" fmla="*/ 0 h 1125814"/>
                <a:gd name="connsiteX3" fmla="*/ 1913215 w 4800182"/>
                <a:gd name="connsiteY3" fmla="*/ 0 h 1125814"/>
                <a:gd name="connsiteX4" fmla="*/ 2454950 w 4800182"/>
                <a:gd name="connsiteY4" fmla="*/ 0 h 1125814"/>
                <a:gd name="connsiteX5" fmla="*/ 2996685 w 4800182"/>
                <a:gd name="connsiteY5" fmla="*/ 0 h 1125814"/>
                <a:gd name="connsiteX6" fmla="*/ 3634424 w 4800182"/>
                <a:gd name="connsiteY6" fmla="*/ 0 h 1125814"/>
                <a:gd name="connsiteX7" fmla="*/ 4176158 w 4800182"/>
                <a:gd name="connsiteY7" fmla="*/ 0 h 1125814"/>
                <a:gd name="connsiteX8" fmla="*/ 4800182 w 4800182"/>
                <a:gd name="connsiteY8" fmla="*/ 0 h 1125814"/>
                <a:gd name="connsiteX9" fmla="*/ 4800182 w 4800182"/>
                <a:gd name="connsiteY9" fmla="*/ 562907 h 1125814"/>
                <a:gd name="connsiteX10" fmla="*/ 4800182 w 4800182"/>
                <a:gd name="connsiteY10" fmla="*/ 1125814 h 1125814"/>
                <a:gd name="connsiteX11" fmla="*/ 4162444 w 4800182"/>
                <a:gd name="connsiteY11" fmla="*/ 1125814 h 1125814"/>
                <a:gd name="connsiteX12" fmla="*/ 3620709 w 4800182"/>
                <a:gd name="connsiteY12" fmla="*/ 1125814 h 1125814"/>
                <a:gd name="connsiteX13" fmla="*/ 2838965 w 4800182"/>
                <a:gd name="connsiteY13" fmla="*/ 1125814 h 1125814"/>
                <a:gd name="connsiteX14" fmla="*/ 2201226 w 4800182"/>
                <a:gd name="connsiteY14" fmla="*/ 1125814 h 1125814"/>
                <a:gd name="connsiteX15" fmla="*/ 1563488 w 4800182"/>
                <a:gd name="connsiteY15" fmla="*/ 1125814 h 1125814"/>
                <a:gd name="connsiteX16" fmla="*/ 1021753 w 4800182"/>
                <a:gd name="connsiteY16" fmla="*/ 1125814 h 1125814"/>
                <a:gd name="connsiteX17" fmla="*/ 0 w 4800182"/>
                <a:gd name="connsiteY17" fmla="*/ 1125814 h 1125814"/>
                <a:gd name="connsiteX18" fmla="*/ 0 w 4800182"/>
                <a:gd name="connsiteY18" fmla="*/ 596681 h 1125814"/>
                <a:gd name="connsiteX19" fmla="*/ 0 w 4800182"/>
                <a:gd name="connsiteY19" fmla="*/ 0 h 1125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800182" h="1125814" fill="none" extrusionOk="0">
                  <a:moveTo>
                    <a:pt x="0" y="0"/>
                  </a:moveTo>
                  <a:cubicBezTo>
                    <a:pt x="260786" y="27894"/>
                    <a:pt x="554321" y="36201"/>
                    <a:pt x="733742" y="0"/>
                  </a:cubicBezTo>
                  <a:cubicBezTo>
                    <a:pt x="913163" y="-36201"/>
                    <a:pt x="1040330" y="-15654"/>
                    <a:pt x="1323479" y="0"/>
                  </a:cubicBezTo>
                  <a:cubicBezTo>
                    <a:pt x="1606628" y="15654"/>
                    <a:pt x="1776931" y="22752"/>
                    <a:pt x="1913215" y="0"/>
                  </a:cubicBezTo>
                  <a:cubicBezTo>
                    <a:pt x="2049499" y="-22752"/>
                    <a:pt x="2345918" y="-24939"/>
                    <a:pt x="2454950" y="0"/>
                  </a:cubicBezTo>
                  <a:cubicBezTo>
                    <a:pt x="2563983" y="24939"/>
                    <a:pt x="2864218" y="-12683"/>
                    <a:pt x="2996685" y="0"/>
                  </a:cubicBezTo>
                  <a:cubicBezTo>
                    <a:pt x="3129152" y="12683"/>
                    <a:pt x="3478006" y="17525"/>
                    <a:pt x="3634424" y="0"/>
                  </a:cubicBezTo>
                  <a:cubicBezTo>
                    <a:pt x="3790842" y="-17525"/>
                    <a:pt x="4050124" y="-26980"/>
                    <a:pt x="4176158" y="0"/>
                  </a:cubicBezTo>
                  <a:cubicBezTo>
                    <a:pt x="4302192" y="26980"/>
                    <a:pt x="4521387" y="-29754"/>
                    <a:pt x="4800182" y="0"/>
                  </a:cubicBezTo>
                  <a:cubicBezTo>
                    <a:pt x="4782239" y="190462"/>
                    <a:pt x="4778682" y="285878"/>
                    <a:pt x="4800182" y="562907"/>
                  </a:cubicBezTo>
                  <a:cubicBezTo>
                    <a:pt x="4821682" y="839936"/>
                    <a:pt x="4773782" y="864724"/>
                    <a:pt x="4800182" y="1125814"/>
                  </a:cubicBezTo>
                  <a:cubicBezTo>
                    <a:pt x="4576314" y="1133502"/>
                    <a:pt x="4395410" y="1099437"/>
                    <a:pt x="4162444" y="1125814"/>
                  </a:cubicBezTo>
                  <a:cubicBezTo>
                    <a:pt x="3929478" y="1152191"/>
                    <a:pt x="3811094" y="1145135"/>
                    <a:pt x="3620709" y="1125814"/>
                  </a:cubicBezTo>
                  <a:cubicBezTo>
                    <a:pt x="3430325" y="1106493"/>
                    <a:pt x="3087718" y="1134856"/>
                    <a:pt x="2838965" y="1125814"/>
                  </a:cubicBezTo>
                  <a:cubicBezTo>
                    <a:pt x="2590212" y="1116772"/>
                    <a:pt x="2371227" y="1104778"/>
                    <a:pt x="2201226" y="1125814"/>
                  </a:cubicBezTo>
                  <a:cubicBezTo>
                    <a:pt x="2031225" y="1146850"/>
                    <a:pt x="1702833" y="1109930"/>
                    <a:pt x="1563488" y="1125814"/>
                  </a:cubicBezTo>
                  <a:cubicBezTo>
                    <a:pt x="1424143" y="1141698"/>
                    <a:pt x="1239768" y="1113730"/>
                    <a:pt x="1021753" y="1125814"/>
                  </a:cubicBezTo>
                  <a:cubicBezTo>
                    <a:pt x="803738" y="1137898"/>
                    <a:pt x="359715" y="1133724"/>
                    <a:pt x="0" y="1125814"/>
                  </a:cubicBezTo>
                  <a:cubicBezTo>
                    <a:pt x="-20597" y="951197"/>
                    <a:pt x="-11176" y="849421"/>
                    <a:pt x="0" y="596681"/>
                  </a:cubicBezTo>
                  <a:cubicBezTo>
                    <a:pt x="11176" y="343941"/>
                    <a:pt x="-4428" y="251463"/>
                    <a:pt x="0" y="0"/>
                  </a:cubicBezTo>
                  <a:close/>
                </a:path>
                <a:path w="4800182" h="1125814" stroke="0" extrusionOk="0">
                  <a:moveTo>
                    <a:pt x="0" y="0"/>
                  </a:moveTo>
                  <a:cubicBezTo>
                    <a:pt x="182043" y="28672"/>
                    <a:pt x="428086" y="13408"/>
                    <a:pt x="589737" y="0"/>
                  </a:cubicBezTo>
                  <a:cubicBezTo>
                    <a:pt x="751388" y="-13408"/>
                    <a:pt x="960161" y="1711"/>
                    <a:pt x="1323479" y="0"/>
                  </a:cubicBezTo>
                  <a:cubicBezTo>
                    <a:pt x="1686797" y="-1711"/>
                    <a:pt x="1664981" y="-16265"/>
                    <a:pt x="1961217" y="0"/>
                  </a:cubicBezTo>
                  <a:cubicBezTo>
                    <a:pt x="2257453" y="16265"/>
                    <a:pt x="2260881" y="3555"/>
                    <a:pt x="2550954" y="0"/>
                  </a:cubicBezTo>
                  <a:cubicBezTo>
                    <a:pt x="2841027" y="-3555"/>
                    <a:pt x="2886533" y="-7086"/>
                    <a:pt x="3140691" y="0"/>
                  </a:cubicBezTo>
                  <a:cubicBezTo>
                    <a:pt x="3394849" y="7086"/>
                    <a:pt x="3527082" y="-12188"/>
                    <a:pt x="3778429" y="0"/>
                  </a:cubicBezTo>
                  <a:cubicBezTo>
                    <a:pt x="4029776" y="12188"/>
                    <a:pt x="4409250" y="37284"/>
                    <a:pt x="4800182" y="0"/>
                  </a:cubicBezTo>
                  <a:cubicBezTo>
                    <a:pt x="4810431" y="263884"/>
                    <a:pt x="4806368" y="396006"/>
                    <a:pt x="4800182" y="574165"/>
                  </a:cubicBezTo>
                  <a:cubicBezTo>
                    <a:pt x="4793996" y="752324"/>
                    <a:pt x="4816559" y="918326"/>
                    <a:pt x="4800182" y="1125814"/>
                  </a:cubicBezTo>
                  <a:cubicBezTo>
                    <a:pt x="4486729" y="1159246"/>
                    <a:pt x="4284048" y="1104553"/>
                    <a:pt x="4066440" y="1125814"/>
                  </a:cubicBezTo>
                  <a:cubicBezTo>
                    <a:pt x="3848832" y="1147075"/>
                    <a:pt x="3760454" y="1145901"/>
                    <a:pt x="3524705" y="1125814"/>
                  </a:cubicBezTo>
                  <a:cubicBezTo>
                    <a:pt x="3288956" y="1105727"/>
                    <a:pt x="2988383" y="1106574"/>
                    <a:pt x="2790963" y="1125814"/>
                  </a:cubicBezTo>
                  <a:cubicBezTo>
                    <a:pt x="2593543" y="1145054"/>
                    <a:pt x="2248996" y="1110749"/>
                    <a:pt x="2105223" y="1125814"/>
                  </a:cubicBezTo>
                  <a:cubicBezTo>
                    <a:pt x="1961450" y="1140879"/>
                    <a:pt x="1775359" y="1152655"/>
                    <a:pt x="1467484" y="1125814"/>
                  </a:cubicBezTo>
                  <a:cubicBezTo>
                    <a:pt x="1159609" y="1098973"/>
                    <a:pt x="991284" y="1150654"/>
                    <a:pt x="829746" y="1125814"/>
                  </a:cubicBezTo>
                  <a:cubicBezTo>
                    <a:pt x="668208" y="1100974"/>
                    <a:pt x="208779" y="1137689"/>
                    <a:pt x="0" y="1125814"/>
                  </a:cubicBezTo>
                  <a:cubicBezTo>
                    <a:pt x="27195" y="853501"/>
                    <a:pt x="20605" y="667078"/>
                    <a:pt x="0" y="551649"/>
                  </a:cubicBezTo>
                  <a:cubicBezTo>
                    <a:pt x="-20605" y="436221"/>
                    <a:pt x="-14965" y="194472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224888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>
                <a:ea typeface="MS PGothic" panose="020B0600070205080204" pitchFamily="34" charset="-128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E4D878-1342-5B55-B658-F8F0A0377D1E}"/>
                </a:ext>
              </a:extLst>
            </p:cNvPr>
            <p:cNvGrpSpPr/>
            <p:nvPr/>
          </p:nvGrpSpPr>
          <p:grpSpPr>
            <a:xfrm>
              <a:off x="6402332" y="758452"/>
              <a:ext cx="4562928" cy="961974"/>
              <a:chOff x="6402332" y="758452"/>
              <a:chExt cx="4562928" cy="96197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1B9A6F10-8CC2-3365-D955-371BCD289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02332" y="1145807"/>
                <a:ext cx="4562928" cy="574619"/>
              </a:xfrm>
              <a:custGeom>
                <a:avLst/>
                <a:gdLst>
                  <a:gd name="connsiteX0" fmla="*/ 0 w 4562928"/>
                  <a:gd name="connsiteY0" fmla="*/ 0 h 574619"/>
                  <a:gd name="connsiteX1" fmla="*/ 606218 w 4562928"/>
                  <a:gd name="connsiteY1" fmla="*/ 0 h 574619"/>
                  <a:gd name="connsiteX2" fmla="*/ 1166806 w 4562928"/>
                  <a:gd name="connsiteY2" fmla="*/ 0 h 574619"/>
                  <a:gd name="connsiteX3" fmla="*/ 1909911 w 4562928"/>
                  <a:gd name="connsiteY3" fmla="*/ 0 h 574619"/>
                  <a:gd name="connsiteX4" fmla="*/ 2561758 w 4562928"/>
                  <a:gd name="connsiteY4" fmla="*/ 0 h 574619"/>
                  <a:gd name="connsiteX5" fmla="*/ 3122346 w 4562928"/>
                  <a:gd name="connsiteY5" fmla="*/ 0 h 574619"/>
                  <a:gd name="connsiteX6" fmla="*/ 3774193 w 4562928"/>
                  <a:gd name="connsiteY6" fmla="*/ 0 h 574619"/>
                  <a:gd name="connsiteX7" fmla="*/ 4562928 w 4562928"/>
                  <a:gd name="connsiteY7" fmla="*/ 0 h 574619"/>
                  <a:gd name="connsiteX8" fmla="*/ 4562928 w 4562928"/>
                  <a:gd name="connsiteY8" fmla="*/ 574619 h 574619"/>
                  <a:gd name="connsiteX9" fmla="*/ 3956710 w 4562928"/>
                  <a:gd name="connsiteY9" fmla="*/ 574619 h 574619"/>
                  <a:gd name="connsiteX10" fmla="*/ 3259234 w 4562928"/>
                  <a:gd name="connsiteY10" fmla="*/ 574619 h 574619"/>
                  <a:gd name="connsiteX11" fmla="*/ 2516129 w 4562928"/>
                  <a:gd name="connsiteY11" fmla="*/ 574619 h 574619"/>
                  <a:gd name="connsiteX12" fmla="*/ 1773023 w 4562928"/>
                  <a:gd name="connsiteY12" fmla="*/ 574619 h 574619"/>
                  <a:gd name="connsiteX13" fmla="*/ 1212435 w 4562928"/>
                  <a:gd name="connsiteY13" fmla="*/ 574619 h 574619"/>
                  <a:gd name="connsiteX14" fmla="*/ 560588 w 4562928"/>
                  <a:gd name="connsiteY14" fmla="*/ 574619 h 574619"/>
                  <a:gd name="connsiteX15" fmla="*/ 0 w 4562928"/>
                  <a:gd name="connsiteY15" fmla="*/ 574619 h 574619"/>
                  <a:gd name="connsiteX16" fmla="*/ 0 w 4562928"/>
                  <a:gd name="connsiteY16" fmla="*/ 0 h 57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562928" h="574619" fill="none" extrusionOk="0">
                    <a:moveTo>
                      <a:pt x="0" y="0"/>
                    </a:moveTo>
                    <a:cubicBezTo>
                      <a:pt x="130875" y="-25035"/>
                      <a:pt x="327260" y="-22350"/>
                      <a:pt x="606218" y="0"/>
                    </a:cubicBezTo>
                    <a:cubicBezTo>
                      <a:pt x="885176" y="22350"/>
                      <a:pt x="888641" y="27158"/>
                      <a:pt x="1166806" y="0"/>
                    </a:cubicBezTo>
                    <a:cubicBezTo>
                      <a:pt x="1444971" y="-27158"/>
                      <a:pt x="1650308" y="-18030"/>
                      <a:pt x="1909911" y="0"/>
                    </a:cubicBezTo>
                    <a:cubicBezTo>
                      <a:pt x="2169514" y="18030"/>
                      <a:pt x="2412263" y="16147"/>
                      <a:pt x="2561758" y="0"/>
                    </a:cubicBezTo>
                    <a:cubicBezTo>
                      <a:pt x="2711253" y="-16147"/>
                      <a:pt x="2941864" y="4534"/>
                      <a:pt x="3122346" y="0"/>
                    </a:cubicBezTo>
                    <a:cubicBezTo>
                      <a:pt x="3302828" y="-4534"/>
                      <a:pt x="3597736" y="25469"/>
                      <a:pt x="3774193" y="0"/>
                    </a:cubicBezTo>
                    <a:cubicBezTo>
                      <a:pt x="3950650" y="-25469"/>
                      <a:pt x="4380284" y="-26574"/>
                      <a:pt x="4562928" y="0"/>
                    </a:cubicBezTo>
                    <a:cubicBezTo>
                      <a:pt x="4543423" y="247733"/>
                      <a:pt x="4549902" y="299636"/>
                      <a:pt x="4562928" y="574619"/>
                    </a:cubicBezTo>
                    <a:cubicBezTo>
                      <a:pt x="4335530" y="587575"/>
                      <a:pt x="4137448" y="548357"/>
                      <a:pt x="3956710" y="574619"/>
                    </a:cubicBezTo>
                    <a:cubicBezTo>
                      <a:pt x="3775972" y="600881"/>
                      <a:pt x="3592265" y="572212"/>
                      <a:pt x="3259234" y="574619"/>
                    </a:cubicBezTo>
                    <a:cubicBezTo>
                      <a:pt x="2926203" y="577026"/>
                      <a:pt x="2863906" y="569432"/>
                      <a:pt x="2516129" y="574619"/>
                    </a:cubicBezTo>
                    <a:cubicBezTo>
                      <a:pt x="2168353" y="579806"/>
                      <a:pt x="2026786" y="593631"/>
                      <a:pt x="1773023" y="574619"/>
                    </a:cubicBezTo>
                    <a:cubicBezTo>
                      <a:pt x="1519260" y="555607"/>
                      <a:pt x="1484241" y="564823"/>
                      <a:pt x="1212435" y="574619"/>
                    </a:cubicBezTo>
                    <a:cubicBezTo>
                      <a:pt x="940629" y="584415"/>
                      <a:pt x="748839" y="605631"/>
                      <a:pt x="560588" y="574619"/>
                    </a:cubicBezTo>
                    <a:cubicBezTo>
                      <a:pt x="372337" y="543607"/>
                      <a:pt x="147261" y="600048"/>
                      <a:pt x="0" y="574619"/>
                    </a:cubicBezTo>
                    <a:cubicBezTo>
                      <a:pt x="27250" y="446331"/>
                      <a:pt x="6856" y="160829"/>
                      <a:pt x="0" y="0"/>
                    </a:cubicBezTo>
                    <a:close/>
                  </a:path>
                  <a:path w="4562928" h="574619" stroke="0" extrusionOk="0">
                    <a:moveTo>
                      <a:pt x="0" y="0"/>
                    </a:moveTo>
                    <a:cubicBezTo>
                      <a:pt x="156472" y="12954"/>
                      <a:pt x="395588" y="5956"/>
                      <a:pt x="560588" y="0"/>
                    </a:cubicBezTo>
                    <a:cubicBezTo>
                      <a:pt x="725588" y="-5956"/>
                      <a:pt x="1018691" y="32362"/>
                      <a:pt x="1303694" y="0"/>
                    </a:cubicBezTo>
                    <a:cubicBezTo>
                      <a:pt x="1588697" y="-32362"/>
                      <a:pt x="1719540" y="23268"/>
                      <a:pt x="1955541" y="0"/>
                    </a:cubicBezTo>
                    <a:cubicBezTo>
                      <a:pt x="2191542" y="-23268"/>
                      <a:pt x="2491718" y="-6411"/>
                      <a:pt x="2698646" y="0"/>
                    </a:cubicBezTo>
                    <a:cubicBezTo>
                      <a:pt x="2905574" y="6411"/>
                      <a:pt x="3009539" y="3869"/>
                      <a:pt x="3213605" y="0"/>
                    </a:cubicBezTo>
                    <a:cubicBezTo>
                      <a:pt x="3417671" y="-3869"/>
                      <a:pt x="3587683" y="4984"/>
                      <a:pt x="3819823" y="0"/>
                    </a:cubicBezTo>
                    <a:cubicBezTo>
                      <a:pt x="4051963" y="-4984"/>
                      <a:pt x="4310004" y="25544"/>
                      <a:pt x="4562928" y="0"/>
                    </a:cubicBezTo>
                    <a:cubicBezTo>
                      <a:pt x="4560914" y="156654"/>
                      <a:pt x="4591457" y="320493"/>
                      <a:pt x="4562928" y="574619"/>
                    </a:cubicBezTo>
                    <a:cubicBezTo>
                      <a:pt x="4352922" y="585210"/>
                      <a:pt x="4067715" y="575172"/>
                      <a:pt x="3865452" y="574619"/>
                    </a:cubicBezTo>
                    <a:cubicBezTo>
                      <a:pt x="3663189" y="574066"/>
                      <a:pt x="3333967" y="540731"/>
                      <a:pt x="3167976" y="574619"/>
                    </a:cubicBezTo>
                    <a:cubicBezTo>
                      <a:pt x="3001985" y="608507"/>
                      <a:pt x="2768891" y="578826"/>
                      <a:pt x="2607387" y="574619"/>
                    </a:cubicBezTo>
                    <a:cubicBezTo>
                      <a:pt x="2445883" y="570412"/>
                      <a:pt x="2265755" y="567554"/>
                      <a:pt x="2046799" y="574619"/>
                    </a:cubicBezTo>
                    <a:cubicBezTo>
                      <a:pt x="1827843" y="581684"/>
                      <a:pt x="1632576" y="567830"/>
                      <a:pt x="1349323" y="574619"/>
                    </a:cubicBezTo>
                    <a:cubicBezTo>
                      <a:pt x="1066070" y="581408"/>
                      <a:pt x="1074666" y="598005"/>
                      <a:pt x="834364" y="574619"/>
                    </a:cubicBezTo>
                    <a:cubicBezTo>
                      <a:pt x="594062" y="551233"/>
                      <a:pt x="248108" y="553662"/>
                      <a:pt x="0" y="574619"/>
                    </a:cubicBezTo>
                    <a:cubicBezTo>
                      <a:pt x="-11517" y="419931"/>
                      <a:pt x="-18376" y="150545"/>
                      <a:pt x="0" y="0"/>
                    </a:cubicBezTo>
                    <a:close/>
                  </a:path>
                </a:pathLst>
              </a:custGeom>
              <a:ln>
                <a:noFill/>
                <a:extLst>
                  <a:ext uri="{C807C97D-BFC1-408E-A445-0C87EB9F89A2}">
                    <ask:lineSketchStyleProps xmlns:ask="http://schemas.microsoft.com/office/drawing/2018/sketchyshapes" sd="886803122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9B31EF4-96AB-13BA-CE78-607FEDA30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20081" b="14161"/>
              <a:stretch/>
            </p:blipFill>
            <p:spPr>
              <a:xfrm>
                <a:off x="6402332" y="758452"/>
                <a:ext cx="4082788" cy="332399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179BC5-82E9-B86E-AF9B-587D17CFB883}"/>
                  </a:ext>
                </a:extLst>
              </p:cNvPr>
              <p:cNvSpPr/>
              <p:nvPr/>
            </p:nvSpPr>
            <p:spPr bwMode="auto">
              <a:xfrm>
                <a:off x="10424160" y="758452"/>
                <a:ext cx="541100" cy="332399"/>
              </a:xfrm>
              <a:prstGeom prst="rect">
                <a:avLst/>
              </a:prstGeom>
              <a:solidFill>
                <a:srgbClr val="171717"/>
              </a:solidFill>
              <a:ln>
                <a:noFill/>
              </a:ln>
              <a:effectLst/>
            </p:spPr>
            <p:txBody>
              <a:bodyPr wrap="square" lIns="46800" tIns="46800" rIns="46800" bIns="46800" rtlCol="0" anchor="ctr">
                <a:noAutofit/>
              </a:bodyPr>
              <a:lstStyle/>
              <a:p>
                <a:pPr algn="l">
                  <a:spcBef>
                    <a:spcPts val="300"/>
                  </a:spcBef>
                </a:pPr>
                <a:endParaRPr lang="en-US" sz="1600">
                  <a:ea typeface="MS PGothic" panose="020B0600070205080204" pitchFamily="34" charset="-128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FB48-0F17-FBDA-EE9D-9C4D8906410E}"/>
              </a:ext>
            </a:extLst>
          </p:cNvPr>
          <p:cNvGrpSpPr/>
          <p:nvPr/>
        </p:nvGrpSpPr>
        <p:grpSpPr>
          <a:xfrm>
            <a:off x="7621257" y="2219707"/>
            <a:ext cx="4276287" cy="1419360"/>
            <a:chOff x="7425283" y="2549697"/>
            <a:chExt cx="4276287" cy="14193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559810-4374-71DA-CC97-163C04D4359B}"/>
                </a:ext>
              </a:extLst>
            </p:cNvPr>
            <p:cNvSpPr/>
            <p:nvPr/>
          </p:nvSpPr>
          <p:spPr bwMode="auto">
            <a:xfrm>
              <a:off x="7425283" y="2549697"/>
              <a:ext cx="4276287" cy="1419360"/>
            </a:xfrm>
            <a:custGeom>
              <a:avLst/>
              <a:gdLst>
                <a:gd name="connsiteX0" fmla="*/ 0 w 4276287"/>
                <a:gd name="connsiteY0" fmla="*/ 0 h 1419360"/>
                <a:gd name="connsiteX1" fmla="*/ 610898 w 4276287"/>
                <a:gd name="connsiteY1" fmla="*/ 0 h 1419360"/>
                <a:gd name="connsiteX2" fmla="*/ 1093508 w 4276287"/>
                <a:gd name="connsiteY2" fmla="*/ 0 h 1419360"/>
                <a:gd name="connsiteX3" fmla="*/ 1576117 w 4276287"/>
                <a:gd name="connsiteY3" fmla="*/ 0 h 1419360"/>
                <a:gd name="connsiteX4" fmla="*/ 2144252 w 4276287"/>
                <a:gd name="connsiteY4" fmla="*/ 0 h 1419360"/>
                <a:gd name="connsiteX5" fmla="*/ 2626862 w 4276287"/>
                <a:gd name="connsiteY5" fmla="*/ 0 h 1419360"/>
                <a:gd name="connsiteX6" fmla="*/ 3152234 w 4276287"/>
                <a:gd name="connsiteY6" fmla="*/ 0 h 1419360"/>
                <a:gd name="connsiteX7" fmla="*/ 4276287 w 4276287"/>
                <a:gd name="connsiteY7" fmla="*/ 0 h 1419360"/>
                <a:gd name="connsiteX8" fmla="*/ 4276287 w 4276287"/>
                <a:gd name="connsiteY8" fmla="*/ 458926 h 1419360"/>
                <a:gd name="connsiteX9" fmla="*/ 4276287 w 4276287"/>
                <a:gd name="connsiteY9" fmla="*/ 917853 h 1419360"/>
                <a:gd name="connsiteX10" fmla="*/ 4276287 w 4276287"/>
                <a:gd name="connsiteY10" fmla="*/ 1419360 h 1419360"/>
                <a:gd name="connsiteX11" fmla="*/ 3665389 w 4276287"/>
                <a:gd name="connsiteY11" fmla="*/ 1419360 h 1419360"/>
                <a:gd name="connsiteX12" fmla="*/ 3097254 w 4276287"/>
                <a:gd name="connsiteY12" fmla="*/ 1419360 h 1419360"/>
                <a:gd name="connsiteX13" fmla="*/ 2529118 w 4276287"/>
                <a:gd name="connsiteY13" fmla="*/ 1419360 h 1419360"/>
                <a:gd name="connsiteX14" fmla="*/ 2046509 w 4276287"/>
                <a:gd name="connsiteY14" fmla="*/ 1419360 h 1419360"/>
                <a:gd name="connsiteX15" fmla="*/ 1350085 w 4276287"/>
                <a:gd name="connsiteY15" fmla="*/ 1419360 h 1419360"/>
                <a:gd name="connsiteX16" fmla="*/ 867475 w 4276287"/>
                <a:gd name="connsiteY16" fmla="*/ 1419360 h 1419360"/>
                <a:gd name="connsiteX17" fmla="*/ 0 w 4276287"/>
                <a:gd name="connsiteY17" fmla="*/ 1419360 h 1419360"/>
                <a:gd name="connsiteX18" fmla="*/ 0 w 4276287"/>
                <a:gd name="connsiteY18" fmla="*/ 932046 h 1419360"/>
                <a:gd name="connsiteX19" fmla="*/ 0 w 4276287"/>
                <a:gd name="connsiteY19" fmla="*/ 430539 h 1419360"/>
                <a:gd name="connsiteX20" fmla="*/ 0 w 4276287"/>
                <a:gd name="connsiteY20" fmla="*/ 0 h 141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76287" h="1419360" fill="none" extrusionOk="0">
                  <a:moveTo>
                    <a:pt x="0" y="0"/>
                  </a:moveTo>
                  <a:cubicBezTo>
                    <a:pt x="296689" y="16649"/>
                    <a:pt x="353290" y="19136"/>
                    <a:pt x="610898" y="0"/>
                  </a:cubicBezTo>
                  <a:cubicBezTo>
                    <a:pt x="868506" y="-19136"/>
                    <a:pt x="984156" y="6682"/>
                    <a:pt x="1093508" y="0"/>
                  </a:cubicBezTo>
                  <a:cubicBezTo>
                    <a:pt x="1202860" y="-6682"/>
                    <a:pt x="1410967" y="23580"/>
                    <a:pt x="1576117" y="0"/>
                  </a:cubicBezTo>
                  <a:cubicBezTo>
                    <a:pt x="1741267" y="-23580"/>
                    <a:pt x="1970962" y="28169"/>
                    <a:pt x="2144252" y="0"/>
                  </a:cubicBezTo>
                  <a:cubicBezTo>
                    <a:pt x="2317543" y="-28169"/>
                    <a:pt x="2525880" y="-18019"/>
                    <a:pt x="2626862" y="0"/>
                  </a:cubicBezTo>
                  <a:cubicBezTo>
                    <a:pt x="2727844" y="18019"/>
                    <a:pt x="2895160" y="-3954"/>
                    <a:pt x="3152234" y="0"/>
                  </a:cubicBezTo>
                  <a:cubicBezTo>
                    <a:pt x="3409308" y="3954"/>
                    <a:pt x="4027099" y="3243"/>
                    <a:pt x="4276287" y="0"/>
                  </a:cubicBezTo>
                  <a:cubicBezTo>
                    <a:pt x="4277847" y="168712"/>
                    <a:pt x="4292740" y="330900"/>
                    <a:pt x="4276287" y="458926"/>
                  </a:cubicBezTo>
                  <a:cubicBezTo>
                    <a:pt x="4259834" y="586952"/>
                    <a:pt x="4277954" y="718181"/>
                    <a:pt x="4276287" y="917853"/>
                  </a:cubicBezTo>
                  <a:cubicBezTo>
                    <a:pt x="4274620" y="1117525"/>
                    <a:pt x="4290741" y="1269478"/>
                    <a:pt x="4276287" y="1419360"/>
                  </a:cubicBezTo>
                  <a:cubicBezTo>
                    <a:pt x="4108425" y="1437968"/>
                    <a:pt x="3849416" y="1418505"/>
                    <a:pt x="3665389" y="1419360"/>
                  </a:cubicBezTo>
                  <a:cubicBezTo>
                    <a:pt x="3481362" y="1420215"/>
                    <a:pt x="3253095" y="1427790"/>
                    <a:pt x="3097254" y="1419360"/>
                  </a:cubicBezTo>
                  <a:cubicBezTo>
                    <a:pt x="2941414" y="1410930"/>
                    <a:pt x="2723279" y="1419557"/>
                    <a:pt x="2529118" y="1419360"/>
                  </a:cubicBezTo>
                  <a:cubicBezTo>
                    <a:pt x="2334957" y="1419163"/>
                    <a:pt x="2174807" y="1401432"/>
                    <a:pt x="2046509" y="1419360"/>
                  </a:cubicBezTo>
                  <a:cubicBezTo>
                    <a:pt x="1918211" y="1437288"/>
                    <a:pt x="1682496" y="1446159"/>
                    <a:pt x="1350085" y="1419360"/>
                  </a:cubicBezTo>
                  <a:cubicBezTo>
                    <a:pt x="1017674" y="1392561"/>
                    <a:pt x="1047502" y="1442422"/>
                    <a:pt x="867475" y="1419360"/>
                  </a:cubicBezTo>
                  <a:cubicBezTo>
                    <a:pt x="687448" y="1396299"/>
                    <a:pt x="407657" y="1432419"/>
                    <a:pt x="0" y="1419360"/>
                  </a:cubicBezTo>
                  <a:cubicBezTo>
                    <a:pt x="21624" y="1213906"/>
                    <a:pt x="-14287" y="1128794"/>
                    <a:pt x="0" y="932046"/>
                  </a:cubicBezTo>
                  <a:cubicBezTo>
                    <a:pt x="14287" y="735298"/>
                    <a:pt x="24975" y="617209"/>
                    <a:pt x="0" y="430539"/>
                  </a:cubicBezTo>
                  <a:cubicBezTo>
                    <a:pt x="-24975" y="243869"/>
                    <a:pt x="-8624" y="127153"/>
                    <a:pt x="0" y="0"/>
                  </a:cubicBezTo>
                  <a:close/>
                </a:path>
                <a:path w="4276287" h="1419360" stroke="0" extrusionOk="0">
                  <a:moveTo>
                    <a:pt x="0" y="0"/>
                  </a:moveTo>
                  <a:cubicBezTo>
                    <a:pt x="241567" y="23534"/>
                    <a:pt x="266280" y="22347"/>
                    <a:pt x="525372" y="0"/>
                  </a:cubicBezTo>
                  <a:cubicBezTo>
                    <a:pt x="784464" y="-22347"/>
                    <a:pt x="924660" y="21285"/>
                    <a:pt x="1179033" y="0"/>
                  </a:cubicBezTo>
                  <a:cubicBezTo>
                    <a:pt x="1433406" y="-21285"/>
                    <a:pt x="1510599" y="5363"/>
                    <a:pt x="1747169" y="0"/>
                  </a:cubicBezTo>
                  <a:cubicBezTo>
                    <a:pt x="1983739" y="-5363"/>
                    <a:pt x="2114547" y="-2682"/>
                    <a:pt x="2272541" y="0"/>
                  </a:cubicBezTo>
                  <a:cubicBezTo>
                    <a:pt x="2430535" y="2682"/>
                    <a:pt x="2643664" y="4724"/>
                    <a:pt x="2797913" y="0"/>
                  </a:cubicBezTo>
                  <a:cubicBezTo>
                    <a:pt x="2952162" y="-4724"/>
                    <a:pt x="3156125" y="-20785"/>
                    <a:pt x="3366049" y="0"/>
                  </a:cubicBezTo>
                  <a:cubicBezTo>
                    <a:pt x="3575973" y="20785"/>
                    <a:pt x="3926864" y="36479"/>
                    <a:pt x="4276287" y="0"/>
                  </a:cubicBezTo>
                  <a:cubicBezTo>
                    <a:pt x="4265713" y="233944"/>
                    <a:pt x="4255387" y="380414"/>
                    <a:pt x="4276287" y="487314"/>
                  </a:cubicBezTo>
                  <a:cubicBezTo>
                    <a:pt x="4297187" y="594214"/>
                    <a:pt x="4264188" y="825170"/>
                    <a:pt x="4276287" y="960434"/>
                  </a:cubicBezTo>
                  <a:cubicBezTo>
                    <a:pt x="4288386" y="1095698"/>
                    <a:pt x="4297996" y="1299412"/>
                    <a:pt x="4276287" y="1419360"/>
                  </a:cubicBezTo>
                  <a:cubicBezTo>
                    <a:pt x="4002717" y="1388261"/>
                    <a:pt x="3892762" y="1452636"/>
                    <a:pt x="3579863" y="1419360"/>
                  </a:cubicBezTo>
                  <a:cubicBezTo>
                    <a:pt x="3266964" y="1386084"/>
                    <a:pt x="3108290" y="1413471"/>
                    <a:pt x="2926202" y="1419360"/>
                  </a:cubicBezTo>
                  <a:cubicBezTo>
                    <a:pt x="2744114" y="1425249"/>
                    <a:pt x="2468532" y="1442578"/>
                    <a:pt x="2315304" y="1419360"/>
                  </a:cubicBezTo>
                  <a:cubicBezTo>
                    <a:pt x="2162076" y="1396142"/>
                    <a:pt x="1985264" y="1429682"/>
                    <a:pt x="1747169" y="1419360"/>
                  </a:cubicBezTo>
                  <a:cubicBezTo>
                    <a:pt x="1509075" y="1409038"/>
                    <a:pt x="1314684" y="1425833"/>
                    <a:pt x="1179033" y="1419360"/>
                  </a:cubicBezTo>
                  <a:cubicBezTo>
                    <a:pt x="1043382" y="1412887"/>
                    <a:pt x="818395" y="1409590"/>
                    <a:pt x="610898" y="1419360"/>
                  </a:cubicBezTo>
                  <a:cubicBezTo>
                    <a:pt x="403402" y="1429130"/>
                    <a:pt x="204392" y="1417007"/>
                    <a:pt x="0" y="1419360"/>
                  </a:cubicBezTo>
                  <a:cubicBezTo>
                    <a:pt x="4325" y="1228427"/>
                    <a:pt x="18528" y="1135608"/>
                    <a:pt x="0" y="932046"/>
                  </a:cubicBezTo>
                  <a:cubicBezTo>
                    <a:pt x="-18528" y="728484"/>
                    <a:pt x="-23925" y="612222"/>
                    <a:pt x="0" y="444733"/>
                  </a:cubicBezTo>
                  <a:cubicBezTo>
                    <a:pt x="23925" y="277244"/>
                    <a:pt x="19557" y="1278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224888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>
                <a:ea typeface="MS PGothic" panose="020B0600070205080204" pitchFamily="34" charset="-128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096BBA-BBD7-EFB2-A523-9A479F05A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2179" y="3124930"/>
              <a:ext cx="3346152" cy="707423"/>
            </a:xfrm>
            <a:custGeom>
              <a:avLst/>
              <a:gdLst>
                <a:gd name="connsiteX0" fmla="*/ 0 w 3346152"/>
                <a:gd name="connsiteY0" fmla="*/ 0 h 707423"/>
                <a:gd name="connsiteX1" fmla="*/ 635769 w 3346152"/>
                <a:gd name="connsiteY1" fmla="*/ 0 h 707423"/>
                <a:gd name="connsiteX2" fmla="*/ 1204615 w 3346152"/>
                <a:gd name="connsiteY2" fmla="*/ 0 h 707423"/>
                <a:gd name="connsiteX3" fmla="*/ 1773461 w 3346152"/>
                <a:gd name="connsiteY3" fmla="*/ 0 h 707423"/>
                <a:gd name="connsiteX4" fmla="*/ 2375768 w 3346152"/>
                <a:gd name="connsiteY4" fmla="*/ 0 h 707423"/>
                <a:gd name="connsiteX5" fmla="*/ 3346152 w 3346152"/>
                <a:gd name="connsiteY5" fmla="*/ 0 h 707423"/>
                <a:gd name="connsiteX6" fmla="*/ 3346152 w 3346152"/>
                <a:gd name="connsiteY6" fmla="*/ 353712 h 707423"/>
                <a:gd name="connsiteX7" fmla="*/ 3346152 w 3346152"/>
                <a:gd name="connsiteY7" fmla="*/ 707423 h 707423"/>
                <a:gd name="connsiteX8" fmla="*/ 2777306 w 3346152"/>
                <a:gd name="connsiteY8" fmla="*/ 707423 h 707423"/>
                <a:gd name="connsiteX9" fmla="*/ 2108076 w 3346152"/>
                <a:gd name="connsiteY9" fmla="*/ 707423 h 707423"/>
                <a:gd name="connsiteX10" fmla="*/ 1472307 w 3346152"/>
                <a:gd name="connsiteY10" fmla="*/ 707423 h 707423"/>
                <a:gd name="connsiteX11" fmla="*/ 836538 w 3346152"/>
                <a:gd name="connsiteY11" fmla="*/ 707423 h 707423"/>
                <a:gd name="connsiteX12" fmla="*/ 0 w 3346152"/>
                <a:gd name="connsiteY12" fmla="*/ 707423 h 707423"/>
                <a:gd name="connsiteX13" fmla="*/ 0 w 3346152"/>
                <a:gd name="connsiteY13" fmla="*/ 339563 h 707423"/>
                <a:gd name="connsiteX14" fmla="*/ 0 w 3346152"/>
                <a:gd name="connsiteY14" fmla="*/ 0 h 70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46152" h="707423" fill="none" extrusionOk="0">
                  <a:moveTo>
                    <a:pt x="0" y="0"/>
                  </a:moveTo>
                  <a:cubicBezTo>
                    <a:pt x="216556" y="-4215"/>
                    <a:pt x="494502" y="-24125"/>
                    <a:pt x="635769" y="0"/>
                  </a:cubicBezTo>
                  <a:cubicBezTo>
                    <a:pt x="777036" y="24125"/>
                    <a:pt x="1042457" y="13145"/>
                    <a:pt x="1204615" y="0"/>
                  </a:cubicBezTo>
                  <a:cubicBezTo>
                    <a:pt x="1366773" y="-13145"/>
                    <a:pt x="1577169" y="9135"/>
                    <a:pt x="1773461" y="0"/>
                  </a:cubicBezTo>
                  <a:cubicBezTo>
                    <a:pt x="1969753" y="-9135"/>
                    <a:pt x="2076670" y="14421"/>
                    <a:pt x="2375768" y="0"/>
                  </a:cubicBezTo>
                  <a:cubicBezTo>
                    <a:pt x="2674866" y="-14421"/>
                    <a:pt x="3026634" y="35240"/>
                    <a:pt x="3346152" y="0"/>
                  </a:cubicBezTo>
                  <a:cubicBezTo>
                    <a:pt x="3342096" y="133301"/>
                    <a:pt x="3341618" y="248963"/>
                    <a:pt x="3346152" y="353712"/>
                  </a:cubicBezTo>
                  <a:cubicBezTo>
                    <a:pt x="3350686" y="458461"/>
                    <a:pt x="3355923" y="603022"/>
                    <a:pt x="3346152" y="707423"/>
                  </a:cubicBezTo>
                  <a:cubicBezTo>
                    <a:pt x="3078691" y="717186"/>
                    <a:pt x="2924345" y="689292"/>
                    <a:pt x="2777306" y="707423"/>
                  </a:cubicBezTo>
                  <a:cubicBezTo>
                    <a:pt x="2630267" y="725554"/>
                    <a:pt x="2308788" y="687933"/>
                    <a:pt x="2108076" y="707423"/>
                  </a:cubicBezTo>
                  <a:cubicBezTo>
                    <a:pt x="1907364" y="726914"/>
                    <a:pt x="1701730" y="682153"/>
                    <a:pt x="1472307" y="707423"/>
                  </a:cubicBezTo>
                  <a:cubicBezTo>
                    <a:pt x="1242884" y="732693"/>
                    <a:pt x="1110681" y="712783"/>
                    <a:pt x="836538" y="707423"/>
                  </a:cubicBezTo>
                  <a:cubicBezTo>
                    <a:pt x="562395" y="702063"/>
                    <a:pt x="177071" y="671496"/>
                    <a:pt x="0" y="707423"/>
                  </a:cubicBezTo>
                  <a:cubicBezTo>
                    <a:pt x="-16244" y="597894"/>
                    <a:pt x="-12119" y="429630"/>
                    <a:pt x="0" y="339563"/>
                  </a:cubicBezTo>
                  <a:cubicBezTo>
                    <a:pt x="12119" y="249496"/>
                    <a:pt x="-6524" y="147744"/>
                    <a:pt x="0" y="0"/>
                  </a:cubicBezTo>
                  <a:close/>
                </a:path>
                <a:path w="3346152" h="707423" stroke="0" extrusionOk="0">
                  <a:moveTo>
                    <a:pt x="0" y="0"/>
                  </a:moveTo>
                  <a:cubicBezTo>
                    <a:pt x="255315" y="-21549"/>
                    <a:pt x="413320" y="-11797"/>
                    <a:pt x="602307" y="0"/>
                  </a:cubicBezTo>
                  <a:cubicBezTo>
                    <a:pt x="791294" y="11797"/>
                    <a:pt x="1119818" y="25788"/>
                    <a:pt x="1338461" y="0"/>
                  </a:cubicBezTo>
                  <a:cubicBezTo>
                    <a:pt x="1557104" y="-25788"/>
                    <a:pt x="1854022" y="15180"/>
                    <a:pt x="2007691" y="0"/>
                  </a:cubicBezTo>
                  <a:cubicBezTo>
                    <a:pt x="2161360" y="-15180"/>
                    <a:pt x="2552429" y="8518"/>
                    <a:pt x="2743845" y="0"/>
                  </a:cubicBezTo>
                  <a:cubicBezTo>
                    <a:pt x="2935261" y="-8518"/>
                    <a:pt x="3061488" y="11357"/>
                    <a:pt x="3346152" y="0"/>
                  </a:cubicBezTo>
                  <a:cubicBezTo>
                    <a:pt x="3345863" y="147688"/>
                    <a:pt x="3343093" y="261207"/>
                    <a:pt x="3346152" y="346637"/>
                  </a:cubicBezTo>
                  <a:cubicBezTo>
                    <a:pt x="3349211" y="432067"/>
                    <a:pt x="3350125" y="586978"/>
                    <a:pt x="3346152" y="707423"/>
                  </a:cubicBezTo>
                  <a:cubicBezTo>
                    <a:pt x="3121530" y="736134"/>
                    <a:pt x="2946145" y="699003"/>
                    <a:pt x="2743845" y="707423"/>
                  </a:cubicBezTo>
                  <a:cubicBezTo>
                    <a:pt x="2541545" y="715843"/>
                    <a:pt x="2310253" y="736297"/>
                    <a:pt x="2108076" y="707423"/>
                  </a:cubicBezTo>
                  <a:cubicBezTo>
                    <a:pt x="1905899" y="678549"/>
                    <a:pt x="1698477" y="699055"/>
                    <a:pt x="1405384" y="707423"/>
                  </a:cubicBezTo>
                  <a:cubicBezTo>
                    <a:pt x="1112291" y="715791"/>
                    <a:pt x="1042487" y="723715"/>
                    <a:pt x="803076" y="707423"/>
                  </a:cubicBezTo>
                  <a:cubicBezTo>
                    <a:pt x="563665" y="691131"/>
                    <a:pt x="230005" y="705098"/>
                    <a:pt x="0" y="707423"/>
                  </a:cubicBezTo>
                  <a:cubicBezTo>
                    <a:pt x="-6794" y="593068"/>
                    <a:pt x="-16504" y="493840"/>
                    <a:pt x="0" y="346637"/>
                  </a:cubicBezTo>
                  <a:cubicBezTo>
                    <a:pt x="16504" y="199434"/>
                    <a:pt x="-13555" y="15589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8868031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C1EB0B-AB0C-4A0D-AE9B-02EF6D477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179" y="2683604"/>
              <a:ext cx="4003165" cy="3507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65048A-B9A2-FE8A-806C-39BA31C97655}"/>
              </a:ext>
            </a:extLst>
          </p:cNvPr>
          <p:cNvGrpSpPr/>
          <p:nvPr/>
        </p:nvGrpSpPr>
        <p:grpSpPr>
          <a:xfrm>
            <a:off x="7450530" y="3740629"/>
            <a:ext cx="4168348" cy="1379277"/>
            <a:chOff x="7535972" y="3871479"/>
            <a:chExt cx="4168348" cy="13792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6DB49B-35BA-3BD6-FEC7-7B2B84CBFDEF}"/>
                </a:ext>
              </a:extLst>
            </p:cNvPr>
            <p:cNvSpPr/>
            <p:nvPr/>
          </p:nvSpPr>
          <p:spPr bwMode="auto">
            <a:xfrm>
              <a:off x="7535972" y="3871479"/>
              <a:ext cx="4168348" cy="1379277"/>
            </a:xfrm>
            <a:custGeom>
              <a:avLst/>
              <a:gdLst>
                <a:gd name="connsiteX0" fmla="*/ 0 w 4168348"/>
                <a:gd name="connsiteY0" fmla="*/ 0 h 1379277"/>
                <a:gd name="connsiteX1" fmla="*/ 611358 w 4168348"/>
                <a:gd name="connsiteY1" fmla="*/ 0 h 1379277"/>
                <a:gd name="connsiteX2" fmla="*/ 1389449 w 4168348"/>
                <a:gd name="connsiteY2" fmla="*/ 0 h 1379277"/>
                <a:gd name="connsiteX3" fmla="*/ 2125857 w 4168348"/>
                <a:gd name="connsiteY3" fmla="*/ 0 h 1379277"/>
                <a:gd name="connsiteX4" fmla="*/ 2737215 w 4168348"/>
                <a:gd name="connsiteY4" fmla="*/ 0 h 1379277"/>
                <a:gd name="connsiteX5" fmla="*/ 3348573 w 4168348"/>
                <a:gd name="connsiteY5" fmla="*/ 0 h 1379277"/>
                <a:gd name="connsiteX6" fmla="*/ 4168348 w 4168348"/>
                <a:gd name="connsiteY6" fmla="*/ 0 h 1379277"/>
                <a:gd name="connsiteX7" fmla="*/ 4168348 w 4168348"/>
                <a:gd name="connsiteY7" fmla="*/ 648260 h 1379277"/>
                <a:gd name="connsiteX8" fmla="*/ 4168348 w 4168348"/>
                <a:gd name="connsiteY8" fmla="*/ 1379277 h 1379277"/>
                <a:gd name="connsiteX9" fmla="*/ 3556990 w 4168348"/>
                <a:gd name="connsiteY9" fmla="*/ 1379277 h 1379277"/>
                <a:gd name="connsiteX10" fmla="*/ 2862266 w 4168348"/>
                <a:gd name="connsiteY10" fmla="*/ 1379277 h 1379277"/>
                <a:gd name="connsiteX11" fmla="*/ 2292591 w 4168348"/>
                <a:gd name="connsiteY11" fmla="*/ 1379277 h 1379277"/>
                <a:gd name="connsiteX12" fmla="*/ 1639550 w 4168348"/>
                <a:gd name="connsiteY12" fmla="*/ 1379277 h 1379277"/>
                <a:gd name="connsiteX13" fmla="*/ 986509 w 4168348"/>
                <a:gd name="connsiteY13" fmla="*/ 1379277 h 1379277"/>
                <a:gd name="connsiteX14" fmla="*/ 0 w 4168348"/>
                <a:gd name="connsiteY14" fmla="*/ 1379277 h 1379277"/>
                <a:gd name="connsiteX15" fmla="*/ 0 w 4168348"/>
                <a:gd name="connsiteY15" fmla="*/ 662053 h 1379277"/>
                <a:gd name="connsiteX16" fmla="*/ 0 w 4168348"/>
                <a:gd name="connsiteY16" fmla="*/ 0 h 137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68348" h="1379277" fill="none" extrusionOk="0">
                  <a:moveTo>
                    <a:pt x="0" y="0"/>
                  </a:moveTo>
                  <a:cubicBezTo>
                    <a:pt x="136368" y="25632"/>
                    <a:pt x="484760" y="21494"/>
                    <a:pt x="611358" y="0"/>
                  </a:cubicBezTo>
                  <a:cubicBezTo>
                    <a:pt x="737956" y="-21494"/>
                    <a:pt x="1155388" y="28198"/>
                    <a:pt x="1389449" y="0"/>
                  </a:cubicBezTo>
                  <a:cubicBezTo>
                    <a:pt x="1623510" y="-28198"/>
                    <a:pt x="1804905" y="-7244"/>
                    <a:pt x="2125857" y="0"/>
                  </a:cubicBezTo>
                  <a:cubicBezTo>
                    <a:pt x="2446809" y="7244"/>
                    <a:pt x="2591711" y="-17085"/>
                    <a:pt x="2737215" y="0"/>
                  </a:cubicBezTo>
                  <a:cubicBezTo>
                    <a:pt x="2882719" y="17085"/>
                    <a:pt x="3174966" y="-29812"/>
                    <a:pt x="3348573" y="0"/>
                  </a:cubicBezTo>
                  <a:cubicBezTo>
                    <a:pt x="3522180" y="29812"/>
                    <a:pt x="3809156" y="-30520"/>
                    <a:pt x="4168348" y="0"/>
                  </a:cubicBezTo>
                  <a:cubicBezTo>
                    <a:pt x="4142151" y="145136"/>
                    <a:pt x="4139192" y="380029"/>
                    <a:pt x="4168348" y="648260"/>
                  </a:cubicBezTo>
                  <a:cubicBezTo>
                    <a:pt x="4197504" y="916491"/>
                    <a:pt x="4162655" y="1096793"/>
                    <a:pt x="4168348" y="1379277"/>
                  </a:cubicBezTo>
                  <a:cubicBezTo>
                    <a:pt x="4038216" y="1390698"/>
                    <a:pt x="3743666" y="1352947"/>
                    <a:pt x="3556990" y="1379277"/>
                  </a:cubicBezTo>
                  <a:cubicBezTo>
                    <a:pt x="3370314" y="1405607"/>
                    <a:pt x="3019590" y="1394007"/>
                    <a:pt x="2862266" y="1379277"/>
                  </a:cubicBezTo>
                  <a:cubicBezTo>
                    <a:pt x="2704942" y="1364547"/>
                    <a:pt x="2412250" y="1397197"/>
                    <a:pt x="2292591" y="1379277"/>
                  </a:cubicBezTo>
                  <a:cubicBezTo>
                    <a:pt x="2172933" y="1361357"/>
                    <a:pt x="1924227" y="1372497"/>
                    <a:pt x="1639550" y="1379277"/>
                  </a:cubicBezTo>
                  <a:cubicBezTo>
                    <a:pt x="1354873" y="1386057"/>
                    <a:pt x="1279896" y="1388658"/>
                    <a:pt x="986509" y="1379277"/>
                  </a:cubicBezTo>
                  <a:cubicBezTo>
                    <a:pt x="693122" y="1369896"/>
                    <a:pt x="227315" y="1349075"/>
                    <a:pt x="0" y="1379277"/>
                  </a:cubicBezTo>
                  <a:cubicBezTo>
                    <a:pt x="-15710" y="1043592"/>
                    <a:pt x="-30962" y="906494"/>
                    <a:pt x="0" y="662053"/>
                  </a:cubicBezTo>
                  <a:cubicBezTo>
                    <a:pt x="30962" y="417612"/>
                    <a:pt x="8597" y="221342"/>
                    <a:pt x="0" y="0"/>
                  </a:cubicBezTo>
                  <a:close/>
                </a:path>
                <a:path w="4168348" h="1379277" stroke="0" extrusionOk="0">
                  <a:moveTo>
                    <a:pt x="0" y="0"/>
                  </a:moveTo>
                  <a:cubicBezTo>
                    <a:pt x="166047" y="25300"/>
                    <a:pt x="401065" y="-14469"/>
                    <a:pt x="611358" y="0"/>
                  </a:cubicBezTo>
                  <a:cubicBezTo>
                    <a:pt x="821651" y="14469"/>
                    <a:pt x="1177343" y="25775"/>
                    <a:pt x="1347766" y="0"/>
                  </a:cubicBezTo>
                  <a:cubicBezTo>
                    <a:pt x="1518189" y="-25775"/>
                    <a:pt x="1821099" y="-13959"/>
                    <a:pt x="2000807" y="0"/>
                  </a:cubicBezTo>
                  <a:cubicBezTo>
                    <a:pt x="2180515" y="13959"/>
                    <a:pt x="2387551" y="25871"/>
                    <a:pt x="2612165" y="0"/>
                  </a:cubicBezTo>
                  <a:cubicBezTo>
                    <a:pt x="2836779" y="-25871"/>
                    <a:pt x="3002100" y="-13453"/>
                    <a:pt x="3223522" y="0"/>
                  </a:cubicBezTo>
                  <a:cubicBezTo>
                    <a:pt x="3444944" y="13453"/>
                    <a:pt x="3967487" y="-16853"/>
                    <a:pt x="4168348" y="0"/>
                  </a:cubicBezTo>
                  <a:cubicBezTo>
                    <a:pt x="4187340" y="242028"/>
                    <a:pt x="4181539" y="424911"/>
                    <a:pt x="4168348" y="717224"/>
                  </a:cubicBezTo>
                  <a:cubicBezTo>
                    <a:pt x="4155157" y="1009537"/>
                    <a:pt x="4144249" y="1203365"/>
                    <a:pt x="4168348" y="1379277"/>
                  </a:cubicBezTo>
                  <a:cubicBezTo>
                    <a:pt x="3922676" y="1382733"/>
                    <a:pt x="3774367" y="1370647"/>
                    <a:pt x="3473623" y="1379277"/>
                  </a:cubicBezTo>
                  <a:cubicBezTo>
                    <a:pt x="3172879" y="1387907"/>
                    <a:pt x="3152859" y="1349298"/>
                    <a:pt x="2862266" y="1379277"/>
                  </a:cubicBezTo>
                  <a:cubicBezTo>
                    <a:pt x="2571673" y="1409256"/>
                    <a:pt x="2499321" y="1362727"/>
                    <a:pt x="2292591" y="1379277"/>
                  </a:cubicBezTo>
                  <a:cubicBezTo>
                    <a:pt x="2085862" y="1395827"/>
                    <a:pt x="1815169" y="1403543"/>
                    <a:pt x="1556183" y="1379277"/>
                  </a:cubicBezTo>
                  <a:cubicBezTo>
                    <a:pt x="1297197" y="1355011"/>
                    <a:pt x="1205562" y="1407438"/>
                    <a:pt x="861459" y="1379277"/>
                  </a:cubicBezTo>
                  <a:cubicBezTo>
                    <a:pt x="517356" y="1351116"/>
                    <a:pt x="335630" y="1389068"/>
                    <a:pt x="0" y="1379277"/>
                  </a:cubicBezTo>
                  <a:cubicBezTo>
                    <a:pt x="3183" y="1138030"/>
                    <a:pt x="4671" y="886762"/>
                    <a:pt x="0" y="703431"/>
                  </a:cubicBezTo>
                  <a:cubicBezTo>
                    <a:pt x="-4671" y="520100"/>
                    <a:pt x="-12697" y="19323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224888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>
                <a:ea typeface="MS PGothic" panose="020B0600070205080204" pitchFamily="34" charset="-128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2FA2544-B267-DDB4-6F2C-EFC44C2E3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52459" y="4381887"/>
              <a:ext cx="3762409" cy="797957"/>
            </a:xfrm>
            <a:custGeom>
              <a:avLst/>
              <a:gdLst>
                <a:gd name="connsiteX0" fmla="*/ 0 w 3762409"/>
                <a:gd name="connsiteY0" fmla="*/ 0 h 797957"/>
                <a:gd name="connsiteX1" fmla="*/ 589444 w 3762409"/>
                <a:gd name="connsiteY1" fmla="*/ 0 h 797957"/>
                <a:gd name="connsiteX2" fmla="*/ 1141264 w 3762409"/>
                <a:gd name="connsiteY2" fmla="*/ 0 h 797957"/>
                <a:gd name="connsiteX3" fmla="*/ 1843580 w 3762409"/>
                <a:gd name="connsiteY3" fmla="*/ 0 h 797957"/>
                <a:gd name="connsiteX4" fmla="*/ 2470649 w 3762409"/>
                <a:gd name="connsiteY4" fmla="*/ 0 h 797957"/>
                <a:gd name="connsiteX5" fmla="*/ 3022469 w 3762409"/>
                <a:gd name="connsiteY5" fmla="*/ 0 h 797957"/>
                <a:gd name="connsiteX6" fmla="*/ 3762409 w 3762409"/>
                <a:gd name="connsiteY6" fmla="*/ 0 h 797957"/>
                <a:gd name="connsiteX7" fmla="*/ 3762409 w 3762409"/>
                <a:gd name="connsiteY7" fmla="*/ 414938 h 797957"/>
                <a:gd name="connsiteX8" fmla="*/ 3762409 w 3762409"/>
                <a:gd name="connsiteY8" fmla="*/ 797957 h 797957"/>
                <a:gd name="connsiteX9" fmla="*/ 3172965 w 3762409"/>
                <a:gd name="connsiteY9" fmla="*/ 797957 h 797957"/>
                <a:gd name="connsiteX10" fmla="*/ 2508273 w 3762409"/>
                <a:gd name="connsiteY10" fmla="*/ 797957 h 797957"/>
                <a:gd name="connsiteX11" fmla="*/ 1805956 w 3762409"/>
                <a:gd name="connsiteY11" fmla="*/ 797957 h 797957"/>
                <a:gd name="connsiteX12" fmla="*/ 1103640 w 3762409"/>
                <a:gd name="connsiteY12" fmla="*/ 797957 h 797957"/>
                <a:gd name="connsiteX13" fmla="*/ 551820 w 3762409"/>
                <a:gd name="connsiteY13" fmla="*/ 797957 h 797957"/>
                <a:gd name="connsiteX14" fmla="*/ 0 w 3762409"/>
                <a:gd name="connsiteY14" fmla="*/ 797957 h 797957"/>
                <a:gd name="connsiteX15" fmla="*/ 0 w 3762409"/>
                <a:gd name="connsiteY15" fmla="*/ 398979 h 797957"/>
                <a:gd name="connsiteX16" fmla="*/ 0 w 3762409"/>
                <a:gd name="connsiteY16" fmla="*/ 0 h 79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62409" h="797957" fill="none" extrusionOk="0">
                  <a:moveTo>
                    <a:pt x="0" y="0"/>
                  </a:moveTo>
                  <a:cubicBezTo>
                    <a:pt x="263909" y="23235"/>
                    <a:pt x="381626" y="19290"/>
                    <a:pt x="589444" y="0"/>
                  </a:cubicBezTo>
                  <a:cubicBezTo>
                    <a:pt x="797262" y="-19290"/>
                    <a:pt x="923899" y="-21384"/>
                    <a:pt x="1141264" y="0"/>
                  </a:cubicBezTo>
                  <a:cubicBezTo>
                    <a:pt x="1358629" y="21384"/>
                    <a:pt x="1574920" y="24116"/>
                    <a:pt x="1843580" y="0"/>
                  </a:cubicBezTo>
                  <a:cubicBezTo>
                    <a:pt x="2112240" y="-24116"/>
                    <a:pt x="2327105" y="-25190"/>
                    <a:pt x="2470649" y="0"/>
                  </a:cubicBezTo>
                  <a:cubicBezTo>
                    <a:pt x="2614193" y="25190"/>
                    <a:pt x="2795867" y="10422"/>
                    <a:pt x="3022469" y="0"/>
                  </a:cubicBezTo>
                  <a:cubicBezTo>
                    <a:pt x="3249071" y="-10422"/>
                    <a:pt x="3552832" y="-26961"/>
                    <a:pt x="3762409" y="0"/>
                  </a:cubicBezTo>
                  <a:cubicBezTo>
                    <a:pt x="3763720" y="123541"/>
                    <a:pt x="3768926" y="322985"/>
                    <a:pt x="3762409" y="414938"/>
                  </a:cubicBezTo>
                  <a:cubicBezTo>
                    <a:pt x="3755892" y="506891"/>
                    <a:pt x="3770084" y="674649"/>
                    <a:pt x="3762409" y="797957"/>
                  </a:cubicBezTo>
                  <a:cubicBezTo>
                    <a:pt x="3592482" y="813201"/>
                    <a:pt x="3327018" y="826704"/>
                    <a:pt x="3172965" y="797957"/>
                  </a:cubicBezTo>
                  <a:cubicBezTo>
                    <a:pt x="3018912" y="769210"/>
                    <a:pt x="2698759" y="829015"/>
                    <a:pt x="2508273" y="797957"/>
                  </a:cubicBezTo>
                  <a:cubicBezTo>
                    <a:pt x="2317787" y="766899"/>
                    <a:pt x="2126097" y="787702"/>
                    <a:pt x="1805956" y="797957"/>
                  </a:cubicBezTo>
                  <a:cubicBezTo>
                    <a:pt x="1485815" y="808212"/>
                    <a:pt x="1320765" y="789096"/>
                    <a:pt x="1103640" y="797957"/>
                  </a:cubicBezTo>
                  <a:cubicBezTo>
                    <a:pt x="886515" y="806818"/>
                    <a:pt x="685422" y="783638"/>
                    <a:pt x="551820" y="797957"/>
                  </a:cubicBezTo>
                  <a:cubicBezTo>
                    <a:pt x="418218" y="812276"/>
                    <a:pt x="241138" y="774909"/>
                    <a:pt x="0" y="797957"/>
                  </a:cubicBezTo>
                  <a:cubicBezTo>
                    <a:pt x="-18032" y="671256"/>
                    <a:pt x="-19085" y="537471"/>
                    <a:pt x="0" y="398979"/>
                  </a:cubicBezTo>
                  <a:cubicBezTo>
                    <a:pt x="19085" y="260487"/>
                    <a:pt x="5062" y="102229"/>
                    <a:pt x="0" y="0"/>
                  </a:cubicBezTo>
                  <a:close/>
                </a:path>
                <a:path w="3762409" h="797957" stroke="0" extrusionOk="0">
                  <a:moveTo>
                    <a:pt x="0" y="0"/>
                  </a:moveTo>
                  <a:cubicBezTo>
                    <a:pt x="213592" y="-15579"/>
                    <a:pt x="327841" y="12260"/>
                    <a:pt x="551820" y="0"/>
                  </a:cubicBezTo>
                  <a:cubicBezTo>
                    <a:pt x="775799" y="-12260"/>
                    <a:pt x="1086872" y="-8774"/>
                    <a:pt x="1254136" y="0"/>
                  </a:cubicBezTo>
                  <a:cubicBezTo>
                    <a:pt x="1421400" y="8774"/>
                    <a:pt x="1693665" y="13202"/>
                    <a:pt x="1881205" y="0"/>
                  </a:cubicBezTo>
                  <a:cubicBezTo>
                    <a:pt x="2068745" y="-13202"/>
                    <a:pt x="2293888" y="31717"/>
                    <a:pt x="2583521" y="0"/>
                  </a:cubicBezTo>
                  <a:cubicBezTo>
                    <a:pt x="2873154" y="-31717"/>
                    <a:pt x="2934692" y="12412"/>
                    <a:pt x="3097717" y="0"/>
                  </a:cubicBezTo>
                  <a:cubicBezTo>
                    <a:pt x="3260742" y="-12412"/>
                    <a:pt x="3617927" y="-22306"/>
                    <a:pt x="3762409" y="0"/>
                  </a:cubicBezTo>
                  <a:cubicBezTo>
                    <a:pt x="3779795" y="109662"/>
                    <a:pt x="3779813" y="279084"/>
                    <a:pt x="3762409" y="398979"/>
                  </a:cubicBezTo>
                  <a:cubicBezTo>
                    <a:pt x="3745005" y="518874"/>
                    <a:pt x="3765912" y="641757"/>
                    <a:pt x="3762409" y="797957"/>
                  </a:cubicBezTo>
                  <a:cubicBezTo>
                    <a:pt x="3443368" y="824574"/>
                    <a:pt x="3417526" y="812111"/>
                    <a:pt x="3097717" y="797957"/>
                  </a:cubicBezTo>
                  <a:cubicBezTo>
                    <a:pt x="2777908" y="783803"/>
                    <a:pt x="2723589" y="823281"/>
                    <a:pt x="2433024" y="797957"/>
                  </a:cubicBezTo>
                  <a:cubicBezTo>
                    <a:pt x="2142459" y="772633"/>
                    <a:pt x="2092238" y="795321"/>
                    <a:pt x="1881205" y="797957"/>
                  </a:cubicBezTo>
                  <a:cubicBezTo>
                    <a:pt x="1670172" y="800593"/>
                    <a:pt x="1479107" y="805341"/>
                    <a:pt x="1329385" y="797957"/>
                  </a:cubicBezTo>
                  <a:cubicBezTo>
                    <a:pt x="1179663" y="790573"/>
                    <a:pt x="887673" y="817945"/>
                    <a:pt x="664692" y="797957"/>
                  </a:cubicBezTo>
                  <a:cubicBezTo>
                    <a:pt x="441711" y="777969"/>
                    <a:pt x="277260" y="818270"/>
                    <a:pt x="0" y="797957"/>
                  </a:cubicBezTo>
                  <a:cubicBezTo>
                    <a:pt x="11750" y="677570"/>
                    <a:pt x="18767" y="551060"/>
                    <a:pt x="0" y="406958"/>
                  </a:cubicBezTo>
                  <a:cubicBezTo>
                    <a:pt x="-18767" y="262856"/>
                    <a:pt x="-17202" y="155707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8868031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914443B-0D87-C001-D8F4-68C423898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 t="20832" b="11863"/>
            <a:stretch/>
          </p:blipFill>
          <p:spPr>
            <a:xfrm>
              <a:off x="7659600" y="3997714"/>
              <a:ext cx="3910086" cy="340798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19529A8-87CE-9E27-2A04-70D485A59C1D}"/>
              </a:ext>
            </a:extLst>
          </p:cNvPr>
          <p:cNvGrpSpPr/>
          <p:nvPr/>
        </p:nvGrpSpPr>
        <p:grpSpPr>
          <a:xfrm>
            <a:off x="6342016" y="5257815"/>
            <a:ext cx="5067882" cy="1288401"/>
            <a:chOff x="2644730" y="1608775"/>
            <a:chExt cx="5390009" cy="12884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07E8C7-1B7F-D831-27E5-DF9F3664DACD}"/>
                </a:ext>
              </a:extLst>
            </p:cNvPr>
            <p:cNvSpPr/>
            <p:nvPr/>
          </p:nvSpPr>
          <p:spPr bwMode="auto">
            <a:xfrm>
              <a:off x="2644730" y="1608775"/>
              <a:ext cx="5204531" cy="1288400"/>
            </a:xfrm>
            <a:custGeom>
              <a:avLst/>
              <a:gdLst>
                <a:gd name="connsiteX0" fmla="*/ 0 w 5204531"/>
                <a:gd name="connsiteY0" fmla="*/ 0 h 1288400"/>
                <a:gd name="connsiteX1" fmla="*/ 650566 w 5204531"/>
                <a:gd name="connsiteY1" fmla="*/ 0 h 1288400"/>
                <a:gd name="connsiteX2" fmla="*/ 1144997 w 5204531"/>
                <a:gd name="connsiteY2" fmla="*/ 0 h 1288400"/>
                <a:gd name="connsiteX3" fmla="*/ 1639427 w 5204531"/>
                <a:gd name="connsiteY3" fmla="*/ 0 h 1288400"/>
                <a:gd name="connsiteX4" fmla="*/ 2237948 w 5204531"/>
                <a:gd name="connsiteY4" fmla="*/ 0 h 1288400"/>
                <a:gd name="connsiteX5" fmla="*/ 2732379 w 5204531"/>
                <a:gd name="connsiteY5" fmla="*/ 0 h 1288400"/>
                <a:gd name="connsiteX6" fmla="*/ 3278855 w 5204531"/>
                <a:gd name="connsiteY6" fmla="*/ 0 h 1288400"/>
                <a:gd name="connsiteX7" fmla="*/ 3929421 w 5204531"/>
                <a:gd name="connsiteY7" fmla="*/ 0 h 1288400"/>
                <a:gd name="connsiteX8" fmla="*/ 4527942 w 5204531"/>
                <a:gd name="connsiteY8" fmla="*/ 0 h 1288400"/>
                <a:gd name="connsiteX9" fmla="*/ 5204531 w 5204531"/>
                <a:gd name="connsiteY9" fmla="*/ 0 h 1288400"/>
                <a:gd name="connsiteX10" fmla="*/ 5204531 w 5204531"/>
                <a:gd name="connsiteY10" fmla="*/ 605548 h 1288400"/>
                <a:gd name="connsiteX11" fmla="*/ 5204531 w 5204531"/>
                <a:gd name="connsiteY11" fmla="*/ 1288400 h 1288400"/>
                <a:gd name="connsiteX12" fmla="*/ 4501919 w 5204531"/>
                <a:gd name="connsiteY12" fmla="*/ 1288400 h 1288400"/>
                <a:gd name="connsiteX13" fmla="*/ 3903398 w 5204531"/>
                <a:gd name="connsiteY13" fmla="*/ 1288400 h 1288400"/>
                <a:gd name="connsiteX14" fmla="*/ 3408968 w 5204531"/>
                <a:gd name="connsiteY14" fmla="*/ 1288400 h 1288400"/>
                <a:gd name="connsiteX15" fmla="*/ 2654311 w 5204531"/>
                <a:gd name="connsiteY15" fmla="*/ 1288400 h 1288400"/>
                <a:gd name="connsiteX16" fmla="*/ 2159880 w 5204531"/>
                <a:gd name="connsiteY16" fmla="*/ 1288400 h 1288400"/>
                <a:gd name="connsiteX17" fmla="*/ 1613405 w 5204531"/>
                <a:gd name="connsiteY17" fmla="*/ 1288400 h 1288400"/>
                <a:gd name="connsiteX18" fmla="*/ 910793 w 5204531"/>
                <a:gd name="connsiteY18" fmla="*/ 1288400 h 1288400"/>
                <a:gd name="connsiteX19" fmla="*/ 0 w 5204531"/>
                <a:gd name="connsiteY19" fmla="*/ 1288400 h 1288400"/>
                <a:gd name="connsiteX20" fmla="*/ 0 w 5204531"/>
                <a:gd name="connsiteY20" fmla="*/ 644200 h 1288400"/>
                <a:gd name="connsiteX21" fmla="*/ 0 w 5204531"/>
                <a:gd name="connsiteY21" fmla="*/ 0 h 128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204531" h="1288400" fill="none" extrusionOk="0">
                  <a:moveTo>
                    <a:pt x="0" y="0"/>
                  </a:moveTo>
                  <a:cubicBezTo>
                    <a:pt x="140437" y="27344"/>
                    <a:pt x="356674" y="3712"/>
                    <a:pt x="650566" y="0"/>
                  </a:cubicBezTo>
                  <a:cubicBezTo>
                    <a:pt x="944458" y="-3712"/>
                    <a:pt x="986205" y="-13793"/>
                    <a:pt x="1144997" y="0"/>
                  </a:cubicBezTo>
                  <a:cubicBezTo>
                    <a:pt x="1303789" y="13793"/>
                    <a:pt x="1408948" y="-16322"/>
                    <a:pt x="1639427" y="0"/>
                  </a:cubicBezTo>
                  <a:cubicBezTo>
                    <a:pt x="1869906" y="16322"/>
                    <a:pt x="2049249" y="1445"/>
                    <a:pt x="2237948" y="0"/>
                  </a:cubicBezTo>
                  <a:cubicBezTo>
                    <a:pt x="2426647" y="-1445"/>
                    <a:pt x="2557588" y="23580"/>
                    <a:pt x="2732379" y="0"/>
                  </a:cubicBezTo>
                  <a:cubicBezTo>
                    <a:pt x="2907170" y="-23580"/>
                    <a:pt x="3096745" y="26002"/>
                    <a:pt x="3278855" y="0"/>
                  </a:cubicBezTo>
                  <a:cubicBezTo>
                    <a:pt x="3460965" y="-26002"/>
                    <a:pt x="3644064" y="14823"/>
                    <a:pt x="3929421" y="0"/>
                  </a:cubicBezTo>
                  <a:cubicBezTo>
                    <a:pt x="4214778" y="-14823"/>
                    <a:pt x="4348164" y="20453"/>
                    <a:pt x="4527942" y="0"/>
                  </a:cubicBezTo>
                  <a:cubicBezTo>
                    <a:pt x="4707720" y="-20453"/>
                    <a:pt x="5033081" y="17728"/>
                    <a:pt x="5204531" y="0"/>
                  </a:cubicBezTo>
                  <a:cubicBezTo>
                    <a:pt x="5211621" y="282264"/>
                    <a:pt x="5196558" y="441866"/>
                    <a:pt x="5204531" y="605548"/>
                  </a:cubicBezTo>
                  <a:cubicBezTo>
                    <a:pt x="5212504" y="769230"/>
                    <a:pt x="5171134" y="1037912"/>
                    <a:pt x="5204531" y="1288400"/>
                  </a:cubicBezTo>
                  <a:cubicBezTo>
                    <a:pt x="4941029" y="1308161"/>
                    <a:pt x="4788194" y="1320955"/>
                    <a:pt x="4501919" y="1288400"/>
                  </a:cubicBezTo>
                  <a:cubicBezTo>
                    <a:pt x="4215644" y="1255845"/>
                    <a:pt x="4096912" y="1315205"/>
                    <a:pt x="3903398" y="1288400"/>
                  </a:cubicBezTo>
                  <a:cubicBezTo>
                    <a:pt x="3709884" y="1261595"/>
                    <a:pt x="3553103" y="1270283"/>
                    <a:pt x="3408968" y="1288400"/>
                  </a:cubicBezTo>
                  <a:cubicBezTo>
                    <a:pt x="3264833" y="1306518"/>
                    <a:pt x="2836052" y="1274939"/>
                    <a:pt x="2654311" y="1288400"/>
                  </a:cubicBezTo>
                  <a:cubicBezTo>
                    <a:pt x="2472570" y="1301861"/>
                    <a:pt x="2327180" y="1286585"/>
                    <a:pt x="2159880" y="1288400"/>
                  </a:cubicBezTo>
                  <a:cubicBezTo>
                    <a:pt x="1992580" y="1290215"/>
                    <a:pt x="1778293" y="1292076"/>
                    <a:pt x="1613405" y="1288400"/>
                  </a:cubicBezTo>
                  <a:cubicBezTo>
                    <a:pt x="1448517" y="1284724"/>
                    <a:pt x="1248031" y="1313477"/>
                    <a:pt x="910793" y="1288400"/>
                  </a:cubicBezTo>
                  <a:cubicBezTo>
                    <a:pt x="573555" y="1263323"/>
                    <a:pt x="220529" y="1253246"/>
                    <a:pt x="0" y="1288400"/>
                  </a:cubicBezTo>
                  <a:cubicBezTo>
                    <a:pt x="10509" y="1091609"/>
                    <a:pt x="26626" y="931583"/>
                    <a:pt x="0" y="644200"/>
                  </a:cubicBezTo>
                  <a:cubicBezTo>
                    <a:pt x="-26626" y="356817"/>
                    <a:pt x="2558" y="229333"/>
                    <a:pt x="0" y="0"/>
                  </a:cubicBezTo>
                  <a:close/>
                </a:path>
                <a:path w="5204531" h="1288400" stroke="0" extrusionOk="0">
                  <a:moveTo>
                    <a:pt x="0" y="0"/>
                  </a:moveTo>
                  <a:cubicBezTo>
                    <a:pt x="171073" y="12675"/>
                    <a:pt x="286351" y="-24255"/>
                    <a:pt x="546476" y="0"/>
                  </a:cubicBezTo>
                  <a:cubicBezTo>
                    <a:pt x="806601" y="24255"/>
                    <a:pt x="910080" y="29578"/>
                    <a:pt x="1249087" y="0"/>
                  </a:cubicBezTo>
                  <a:cubicBezTo>
                    <a:pt x="1588094" y="-29578"/>
                    <a:pt x="1586120" y="21587"/>
                    <a:pt x="1847609" y="0"/>
                  </a:cubicBezTo>
                  <a:cubicBezTo>
                    <a:pt x="2109098" y="-21587"/>
                    <a:pt x="2193883" y="-11094"/>
                    <a:pt x="2394084" y="0"/>
                  </a:cubicBezTo>
                  <a:cubicBezTo>
                    <a:pt x="2594286" y="11094"/>
                    <a:pt x="2678085" y="18531"/>
                    <a:pt x="2940560" y="0"/>
                  </a:cubicBezTo>
                  <a:cubicBezTo>
                    <a:pt x="3203035" y="-18531"/>
                    <a:pt x="3406068" y="-27253"/>
                    <a:pt x="3539081" y="0"/>
                  </a:cubicBezTo>
                  <a:cubicBezTo>
                    <a:pt x="3672094" y="27253"/>
                    <a:pt x="4111558" y="27650"/>
                    <a:pt x="4293738" y="0"/>
                  </a:cubicBezTo>
                  <a:cubicBezTo>
                    <a:pt x="4475918" y="-27650"/>
                    <a:pt x="4766400" y="-39488"/>
                    <a:pt x="5204531" y="0"/>
                  </a:cubicBezTo>
                  <a:cubicBezTo>
                    <a:pt x="5189217" y="207439"/>
                    <a:pt x="5225501" y="383358"/>
                    <a:pt x="5204531" y="631316"/>
                  </a:cubicBezTo>
                  <a:cubicBezTo>
                    <a:pt x="5183561" y="879274"/>
                    <a:pt x="5175939" y="1134969"/>
                    <a:pt x="5204531" y="1288400"/>
                  </a:cubicBezTo>
                  <a:cubicBezTo>
                    <a:pt x="4900955" y="1307930"/>
                    <a:pt x="4726467" y="1304662"/>
                    <a:pt x="4449874" y="1288400"/>
                  </a:cubicBezTo>
                  <a:cubicBezTo>
                    <a:pt x="4173281" y="1272138"/>
                    <a:pt x="4067933" y="1311392"/>
                    <a:pt x="3747262" y="1288400"/>
                  </a:cubicBezTo>
                  <a:cubicBezTo>
                    <a:pt x="3426591" y="1265408"/>
                    <a:pt x="3280720" y="1303335"/>
                    <a:pt x="3096696" y="1288400"/>
                  </a:cubicBezTo>
                  <a:cubicBezTo>
                    <a:pt x="2912672" y="1273465"/>
                    <a:pt x="2754221" y="1313250"/>
                    <a:pt x="2498175" y="1288400"/>
                  </a:cubicBezTo>
                  <a:cubicBezTo>
                    <a:pt x="2242129" y="1263550"/>
                    <a:pt x="2043503" y="1287570"/>
                    <a:pt x="1899654" y="1288400"/>
                  </a:cubicBezTo>
                  <a:cubicBezTo>
                    <a:pt x="1755805" y="1289230"/>
                    <a:pt x="1522851" y="1279771"/>
                    <a:pt x="1301133" y="1288400"/>
                  </a:cubicBezTo>
                  <a:cubicBezTo>
                    <a:pt x="1079415" y="1297029"/>
                    <a:pt x="742572" y="1294740"/>
                    <a:pt x="598521" y="1288400"/>
                  </a:cubicBezTo>
                  <a:cubicBezTo>
                    <a:pt x="454470" y="1282060"/>
                    <a:pt x="128387" y="1295445"/>
                    <a:pt x="0" y="1288400"/>
                  </a:cubicBezTo>
                  <a:cubicBezTo>
                    <a:pt x="-26288" y="1094868"/>
                    <a:pt x="18842" y="849704"/>
                    <a:pt x="0" y="644200"/>
                  </a:cubicBezTo>
                  <a:cubicBezTo>
                    <a:pt x="-18842" y="438696"/>
                    <a:pt x="-1015" y="17722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224888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>
                <a:ea typeface="MS PGothic" panose="020B0600070205080204" pitchFamily="34" charset="-128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AA7E195-BF86-D602-AB2C-ED1D63D4D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l="2870" t="21835" r="2330" b="20785"/>
            <a:stretch/>
          </p:blipFill>
          <p:spPr>
            <a:xfrm>
              <a:off x="2770293" y="1637389"/>
              <a:ext cx="3901440" cy="33239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5D6E473-2AA2-7783-F8D4-11157B90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31250" y="2023683"/>
              <a:ext cx="1600100" cy="71298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CA154F-7B4E-F615-2A58-3E12779E6548}"/>
                </a:ext>
              </a:extLst>
            </p:cNvPr>
            <p:cNvSpPr txBox="1"/>
            <p:nvPr/>
          </p:nvSpPr>
          <p:spPr>
            <a:xfrm>
              <a:off x="4523927" y="1952280"/>
              <a:ext cx="3510812" cy="712981"/>
            </a:xfrm>
            <a:prstGeom prst="rect">
              <a:avLst/>
            </a:prstGeom>
          </p:spPr>
          <p:txBody>
            <a:bodyPr wrap="square" lIns="0" rIns="0" rtlCol="0">
              <a:noAutofit/>
            </a:bodyPr>
            <a:lstStyle/>
            <a:p>
              <a:pPr algn="l"/>
              <a:r>
                <a:rPr lang="en-US" sz="1200">
                  <a:solidFill>
                    <a:schemeClr val="tx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Wharton’s Lynn Wu predicts that the runway growth of artificial intelligence will hit some roadblocks in 2025, including costs and data limitation.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F918E17E-538D-80C4-C6EB-0ECD49C0F3FC}"/>
              </a:ext>
            </a:extLst>
          </p:cNvPr>
          <p:cNvSpPr/>
          <p:nvPr/>
        </p:nvSpPr>
        <p:spPr bwMode="auto">
          <a:xfrm>
            <a:off x="451074" y="2499874"/>
            <a:ext cx="3750469" cy="1086098"/>
          </a:xfrm>
          <a:custGeom>
            <a:avLst/>
            <a:gdLst>
              <a:gd name="connsiteX0" fmla="*/ 0 w 3750469"/>
              <a:gd name="connsiteY0" fmla="*/ 0 h 1086098"/>
              <a:gd name="connsiteX1" fmla="*/ 550069 w 3750469"/>
              <a:gd name="connsiteY1" fmla="*/ 0 h 1086098"/>
              <a:gd name="connsiteX2" fmla="*/ 1250156 w 3750469"/>
              <a:gd name="connsiteY2" fmla="*/ 0 h 1086098"/>
              <a:gd name="connsiteX3" fmla="*/ 1912739 w 3750469"/>
              <a:gd name="connsiteY3" fmla="*/ 0 h 1086098"/>
              <a:gd name="connsiteX4" fmla="*/ 2462808 w 3750469"/>
              <a:gd name="connsiteY4" fmla="*/ 0 h 1086098"/>
              <a:gd name="connsiteX5" fmla="*/ 3012877 w 3750469"/>
              <a:gd name="connsiteY5" fmla="*/ 0 h 1086098"/>
              <a:gd name="connsiteX6" fmla="*/ 3750469 w 3750469"/>
              <a:gd name="connsiteY6" fmla="*/ 0 h 1086098"/>
              <a:gd name="connsiteX7" fmla="*/ 3750469 w 3750469"/>
              <a:gd name="connsiteY7" fmla="*/ 510466 h 1086098"/>
              <a:gd name="connsiteX8" fmla="*/ 3750469 w 3750469"/>
              <a:gd name="connsiteY8" fmla="*/ 1086098 h 1086098"/>
              <a:gd name="connsiteX9" fmla="*/ 3200400 w 3750469"/>
              <a:gd name="connsiteY9" fmla="*/ 1086098 h 1086098"/>
              <a:gd name="connsiteX10" fmla="*/ 2575322 w 3750469"/>
              <a:gd name="connsiteY10" fmla="*/ 1086098 h 1086098"/>
              <a:gd name="connsiteX11" fmla="*/ 2062758 w 3750469"/>
              <a:gd name="connsiteY11" fmla="*/ 1086098 h 1086098"/>
              <a:gd name="connsiteX12" fmla="*/ 1475184 w 3750469"/>
              <a:gd name="connsiteY12" fmla="*/ 1086098 h 1086098"/>
              <a:gd name="connsiteX13" fmla="*/ 887611 w 3750469"/>
              <a:gd name="connsiteY13" fmla="*/ 1086098 h 1086098"/>
              <a:gd name="connsiteX14" fmla="*/ 0 w 3750469"/>
              <a:gd name="connsiteY14" fmla="*/ 1086098 h 1086098"/>
              <a:gd name="connsiteX15" fmla="*/ 0 w 3750469"/>
              <a:gd name="connsiteY15" fmla="*/ 521327 h 1086098"/>
              <a:gd name="connsiteX16" fmla="*/ 0 w 3750469"/>
              <a:gd name="connsiteY16" fmla="*/ 0 h 108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50469" h="1086098" fill="none" extrusionOk="0">
                <a:moveTo>
                  <a:pt x="0" y="0"/>
                </a:moveTo>
                <a:cubicBezTo>
                  <a:pt x="232841" y="18566"/>
                  <a:pt x="398079" y="5083"/>
                  <a:pt x="550069" y="0"/>
                </a:cubicBezTo>
                <a:cubicBezTo>
                  <a:pt x="702059" y="-5083"/>
                  <a:pt x="1078177" y="16533"/>
                  <a:pt x="1250156" y="0"/>
                </a:cubicBezTo>
                <a:cubicBezTo>
                  <a:pt x="1422135" y="-16533"/>
                  <a:pt x="1723059" y="-27239"/>
                  <a:pt x="1912739" y="0"/>
                </a:cubicBezTo>
                <a:cubicBezTo>
                  <a:pt x="2102419" y="27239"/>
                  <a:pt x="2231312" y="-19370"/>
                  <a:pt x="2462808" y="0"/>
                </a:cubicBezTo>
                <a:cubicBezTo>
                  <a:pt x="2694304" y="19370"/>
                  <a:pt x="2830111" y="-1589"/>
                  <a:pt x="3012877" y="0"/>
                </a:cubicBezTo>
                <a:cubicBezTo>
                  <a:pt x="3195643" y="1589"/>
                  <a:pt x="3545376" y="20958"/>
                  <a:pt x="3750469" y="0"/>
                </a:cubicBezTo>
                <a:cubicBezTo>
                  <a:pt x="3746135" y="130127"/>
                  <a:pt x="3762977" y="343129"/>
                  <a:pt x="3750469" y="510466"/>
                </a:cubicBezTo>
                <a:cubicBezTo>
                  <a:pt x="3737961" y="677803"/>
                  <a:pt x="3773604" y="820621"/>
                  <a:pt x="3750469" y="1086098"/>
                </a:cubicBezTo>
                <a:cubicBezTo>
                  <a:pt x="3592517" y="1084057"/>
                  <a:pt x="3461046" y="1078083"/>
                  <a:pt x="3200400" y="1086098"/>
                </a:cubicBezTo>
                <a:cubicBezTo>
                  <a:pt x="2939754" y="1094113"/>
                  <a:pt x="2857407" y="1116536"/>
                  <a:pt x="2575322" y="1086098"/>
                </a:cubicBezTo>
                <a:cubicBezTo>
                  <a:pt x="2293237" y="1055660"/>
                  <a:pt x="2185840" y="1109641"/>
                  <a:pt x="2062758" y="1086098"/>
                </a:cubicBezTo>
                <a:cubicBezTo>
                  <a:pt x="1939676" y="1062555"/>
                  <a:pt x="1692247" y="1099595"/>
                  <a:pt x="1475184" y="1086098"/>
                </a:cubicBezTo>
                <a:cubicBezTo>
                  <a:pt x="1258121" y="1072601"/>
                  <a:pt x="1116584" y="1089864"/>
                  <a:pt x="887611" y="1086098"/>
                </a:cubicBezTo>
                <a:cubicBezTo>
                  <a:pt x="658638" y="1082332"/>
                  <a:pt x="215295" y="1066901"/>
                  <a:pt x="0" y="1086098"/>
                </a:cubicBezTo>
                <a:cubicBezTo>
                  <a:pt x="-11922" y="941442"/>
                  <a:pt x="-27336" y="722739"/>
                  <a:pt x="0" y="521327"/>
                </a:cubicBezTo>
                <a:cubicBezTo>
                  <a:pt x="27336" y="319915"/>
                  <a:pt x="10579" y="183601"/>
                  <a:pt x="0" y="0"/>
                </a:cubicBezTo>
                <a:close/>
              </a:path>
              <a:path w="3750469" h="1086098" stroke="0" extrusionOk="0">
                <a:moveTo>
                  <a:pt x="0" y="0"/>
                </a:moveTo>
                <a:cubicBezTo>
                  <a:pt x="141172" y="2314"/>
                  <a:pt x="293257" y="5479"/>
                  <a:pt x="550069" y="0"/>
                </a:cubicBezTo>
                <a:cubicBezTo>
                  <a:pt x="806881" y="-5479"/>
                  <a:pt x="917426" y="-31418"/>
                  <a:pt x="1212652" y="0"/>
                </a:cubicBezTo>
                <a:cubicBezTo>
                  <a:pt x="1507878" y="31418"/>
                  <a:pt x="1612791" y="-11926"/>
                  <a:pt x="1800225" y="0"/>
                </a:cubicBezTo>
                <a:cubicBezTo>
                  <a:pt x="1987659" y="11926"/>
                  <a:pt x="2174112" y="-13407"/>
                  <a:pt x="2350294" y="0"/>
                </a:cubicBezTo>
                <a:cubicBezTo>
                  <a:pt x="2526476" y="13407"/>
                  <a:pt x="2647592" y="12744"/>
                  <a:pt x="2900363" y="0"/>
                </a:cubicBezTo>
                <a:cubicBezTo>
                  <a:pt x="3153134" y="-12744"/>
                  <a:pt x="3557645" y="-15137"/>
                  <a:pt x="3750469" y="0"/>
                </a:cubicBezTo>
                <a:cubicBezTo>
                  <a:pt x="3734834" y="177932"/>
                  <a:pt x="3741694" y="410750"/>
                  <a:pt x="3750469" y="564771"/>
                </a:cubicBezTo>
                <a:cubicBezTo>
                  <a:pt x="3759244" y="718792"/>
                  <a:pt x="3770567" y="919310"/>
                  <a:pt x="3750469" y="1086098"/>
                </a:cubicBezTo>
                <a:cubicBezTo>
                  <a:pt x="3548701" y="1060951"/>
                  <a:pt x="3397844" y="1101413"/>
                  <a:pt x="3125391" y="1086098"/>
                </a:cubicBezTo>
                <a:cubicBezTo>
                  <a:pt x="2852938" y="1070783"/>
                  <a:pt x="2803753" y="1109613"/>
                  <a:pt x="2575322" y="1086098"/>
                </a:cubicBezTo>
                <a:cubicBezTo>
                  <a:pt x="2346891" y="1062583"/>
                  <a:pt x="2238690" y="1072171"/>
                  <a:pt x="2062758" y="1086098"/>
                </a:cubicBezTo>
                <a:cubicBezTo>
                  <a:pt x="1886826" y="1100025"/>
                  <a:pt x="1550523" y="1109054"/>
                  <a:pt x="1400175" y="1086098"/>
                </a:cubicBezTo>
                <a:cubicBezTo>
                  <a:pt x="1249827" y="1063142"/>
                  <a:pt x="944137" y="1115347"/>
                  <a:pt x="775097" y="1086098"/>
                </a:cubicBezTo>
                <a:cubicBezTo>
                  <a:pt x="606057" y="1056849"/>
                  <a:pt x="188167" y="1054436"/>
                  <a:pt x="0" y="1086098"/>
                </a:cubicBezTo>
                <a:cubicBezTo>
                  <a:pt x="13293" y="975786"/>
                  <a:pt x="-26575" y="721473"/>
                  <a:pt x="0" y="553910"/>
                </a:cubicBezTo>
                <a:cubicBezTo>
                  <a:pt x="26575" y="386347"/>
                  <a:pt x="-2205" y="15692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29022488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3CFF880-EA0A-6A3C-9C4B-5EFD6E601418}"/>
              </a:ext>
            </a:extLst>
          </p:cNvPr>
          <p:cNvSpPr/>
          <p:nvPr/>
        </p:nvSpPr>
        <p:spPr bwMode="auto">
          <a:xfrm>
            <a:off x="783634" y="3885487"/>
            <a:ext cx="3523402" cy="1042559"/>
          </a:xfrm>
          <a:custGeom>
            <a:avLst/>
            <a:gdLst>
              <a:gd name="connsiteX0" fmla="*/ 0 w 3523402"/>
              <a:gd name="connsiteY0" fmla="*/ 0 h 1042559"/>
              <a:gd name="connsiteX1" fmla="*/ 516766 w 3523402"/>
              <a:gd name="connsiteY1" fmla="*/ 0 h 1042559"/>
              <a:gd name="connsiteX2" fmla="*/ 1174467 w 3523402"/>
              <a:gd name="connsiteY2" fmla="*/ 0 h 1042559"/>
              <a:gd name="connsiteX3" fmla="*/ 1796935 w 3523402"/>
              <a:gd name="connsiteY3" fmla="*/ 0 h 1042559"/>
              <a:gd name="connsiteX4" fmla="*/ 2313701 w 3523402"/>
              <a:gd name="connsiteY4" fmla="*/ 0 h 1042559"/>
              <a:gd name="connsiteX5" fmla="*/ 2830466 w 3523402"/>
              <a:gd name="connsiteY5" fmla="*/ 0 h 1042559"/>
              <a:gd name="connsiteX6" fmla="*/ 3523402 w 3523402"/>
              <a:gd name="connsiteY6" fmla="*/ 0 h 1042559"/>
              <a:gd name="connsiteX7" fmla="*/ 3523402 w 3523402"/>
              <a:gd name="connsiteY7" fmla="*/ 490003 h 1042559"/>
              <a:gd name="connsiteX8" fmla="*/ 3523402 w 3523402"/>
              <a:gd name="connsiteY8" fmla="*/ 1042559 h 1042559"/>
              <a:gd name="connsiteX9" fmla="*/ 3006636 w 3523402"/>
              <a:gd name="connsiteY9" fmla="*/ 1042559 h 1042559"/>
              <a:gd name="connsiteX10" fmla="*/ 2419403 w 3523402"/>
              <a:gd name="connsiteY10" fmla="*/ 1042559 h 1042559"/>
              <a:gd name="connsiteX11" fmla="*/ 1937871 w 3523402"/>
              <a:gd name="connsiteY11" fmla="*/ 1042559 h 1042559"/>
              <a:gd name="connsiteX12" fmla="*/ 1385871 w 3523402"/>
              <a:gd name="connsiteY12" fmla="*/ 1042559 h 1042559"/>
              <a:gd name="connsiteX13" fmla="*/ 833872 w 3523402"/>
              <a:gd name="connsiteY13" fmla="*/ 1042559 h 1042559"/>
              <a:gd name="connsiteX14" fmla="*/ 0 w 3523402"/>
              <a:gd name="connsiteY14" fmla="*/ 1042559 h 1042559"/>
              <a:gd name="connsiteX15" fmla="*/ 0 w 3523402"/>
              <a:gd name="connsiteY15" fmla="*/ 500428 h 1042559"/>
              <a:gd name="connsiteX16" fmla="*/ 0 w 3523402"/>
              <a:gd name="connsiteY16" fmla="*/ 0 h 104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3402" h="1042559" fill="none" extrusionOk="0">
                <a:moveTo>
                  <a:pt x="0" y="0"/>
                </a:moveTo>
                <a:cubicBezTo>
                  <a:pt x="229333" y="-8130"/>
                  <a:pt x="390480" y="11425"/>
                  <a:pt x="516766" y="0"/>
                </a:cubicBezTo>
                <a:cubicBezTo>
                  <a:pt x="643052" y="-11425"/>
                  <a:pt x="992477" y="20866"/>
                  <a:pt x="1174467" y="0"/>
                </a:cubicBezTo>
                <a:cubicBezTo>
                  <a:pt x="1356457" y="-20866"/>
                  <a:pt x="1501816" y="-507"/>
                  <a:pt x="1796935" y="0"/>
                </a:cubicBezTo>
                <a:cubicBezTo>
                  <a:pt x="2092054" y="507"/>
                  <a:pt x="2205613" y="3229"/>
                  <a:pt x="2313701" y="0"/>
                </a:cubicBezTo>
                <a:cubicBezTo>
                  <a:pt x="2421789" y="-3229"/>
                  <a:pt x="2709540" y="-18683"/>
                  <a:pt x="2830466" y="0"/>
                </a:cubicBezTo>
                <a:cubicBezTo>
                  <a:pt x="2951392" y="18683"/>
                  <a:pt x="3251353" y="5198"/>
                  <a:pt x="3523402" y="0"/>
                </a:cubicBezTo>
                <a:cubicBezTo>
                  <a:pt x="3524418" y="241803"/>
                  <a:pt x="3502359" y="386941"/>
                  <a:pt x="3523402" y="490003"/>
                </a:cubicBezTo>
                <a:cubicBezTo>
                  <a:pt x="3544445" y="593065"/>
                  <a:pt x="3546172" y="784165"/>
                  <a:pt x="3523402" y="1042559"/>
                </a:cubicBezTo>
                <a:cubicBezTo>
                  <a:pt x="3375928" y="1063601"/>
                  <a:pt x="3208534" y="1058889"/>
                  <a:pt x="3006636" y="1042559"/>
                </a:cubicBezTo>
                <a:cubicBezTo>
                  <a:pt x="2804738" y="1026229"/>
                  <a:pt x="2543047" y="1031270"/>
                  <a:pt x="2419403" y="1042559"/>
                </a:cubicBezTo>
                <a:cubicBezTo>
                  <a:pt x="2295759" y="1053848"/>
                  <a:pt x="2156294" y="1019383"/>
                  <a:pt x="1937871" y="1042559"/>
                </a:cubicBezTo>
                <a:cubicBezTo>
                  <a:pt x="1719448" y="1065735"/>
                  <a:pt x="1555544" y="1021043"/>
                  <a:pt x="1385871" y="1042559"/>
                </a:cubicBezTo>
                <a:cubicBezTo>
                  <a:pt x="1216198" y="1064075"/>
                  <a:pt x="1009417" y="1038575"/>
                  <a:pt x="833872" y="1042559"/>
                </a:cubicBezTo>
                <a:cubicBezTo>
                  <a:pt x="658327" y="1046543"/>
                  <a:pt x="285424" y="1062540"/>
                  <a:pt x="0" y="1042559"/>
                </a:cubicBezTo>
                <a:cubicBezTo>
                  <a:pt x="26060" y="772986"/>
                  <a:pt x="24010" y="659612"/>
                  <a:pt x="0" y="500428"/>
                </a:cubicBezTo>
                <a:cubicBezTo>
                  <a:pt x="-24010" y="341244"/>
                  <a:pt x="-19154" y="106266"/>
                  <a:pt x="0" y="0"/>
                </a:cubicBezTo>
                <a:close/>
              </a:path>
              <a:path w="3523402" h="1042559" stroke="0" extrusionOk="0">
                <a:moveTo>
                  <a:pt x="0" y="0"/>
                </a:moveTo>
                <a:cubicBezTo>
                  <a:pt x="157869" y="-25042"/>
                  <a:pt x="375115" y="193"/>
                  <a:pt x="516766" y="0"/>
                </a:cubicBezTo>
                <a:cubicBezTo>
                  <a:pt x="658417" y="-193"/>
                  <a:pt x="843660" y="263"/>
                  <a:pt x="1139233" y="0"/>
                </a:cubicBezTo>
                <a:cubicBezTo>
                  <a:pt x="1434806" y="-263"/>
                  <a:pt x="1519803" y="23030"/>
                  <a:pt x="1691233" y="0"/>
                </a:cubicBezTo>
                <a:cubicBezTo>
                  <a:pt x="1862663" y="-23030"/>
                  <a:pt x="2095919" y="-5"/>
                  <a:pt x="2207999" y="0"/>
                </a:cubicBezTo>
                <a:cubicBezTo>
                  <a:pt x="2320079" y="5"/>
                  <a:pt x="2477296" y="-20374"/>
                  <a:pt x="2724764" y="0"/>
                </a:cubicBezTo>
                <a:cubicBezTo>
                  <a:pt x="2972233" y="20374"/>
                  <a:pt x="3206181" y="25682"/>
                  <a:pt x="3523402" y="0"/>
                </a:cubicBezTo>
                <a:cubicBezTo>
                  <a:pt x="3542601" y="243219"/>
                  <a:pt x="3498942" y="392841"/>
                  <a:pt x="3523402" y="542131"/>
                </a:cubicBezTo>
                <a:cubicBezTo>
                  <a:pt x="3547862" y="691421"/>
                  <a:pt x="3506067" y="933405"/>
                  <a:pt x="3523402" y="1042559"/>
                </a:cubicBezTo>
                <a:cubicBezTo>
                  <a:pt x="3230180" y="1048316"/>
                  <a:pt x="3189094" y="1039928"/>
                  <a:pt x="2936168" y="1042559"/>
                </a:cubicBezTo>
                <a:cubicBezTo>
                  <a:pt x="2683242" y="1045190"/>
                  <a:pt x="2677543" y="1053475"/>
                  <a:pt x="2419403" y="1042559"/>
                </a:cubicBezTo>
                <a:cubicBezTo>
                  <a:pt x="2161263" y="1031643"/>
                  <a:pt x="2065209" y="1051843"/>
                  <a:pt x="1937871" y="1042559"/>
                </a:cubicBezTo>
                <a:cubicBezTo>
                  <a:pt x="1810533" y="1033275"/>
                  <a:pt x="1568590" y="1067932"/>
                  <a:pt x="1315403" y="1042559"/>
                </a:cubicBezTo>
                <a:cubicBezTo>
                  <a:pt x="1062216" y="1017186"/>
                  <a:pt x="991217" y="1043186"/>
                  <a:pt x="728170" y="1042559"/>
                </a:cubicBezTo>
                <a:cubicBezTo>
                  <a:pt x="465123" y="1041932"/>
                  <a:pt x="186062" y="1012166"/>
                  <a:pt x="0" y="1042559"/>
                </a:cubicBezTo>
                <a:cubicBezTo>
                  <a:pt x="16191" y="807550"/>
                  <a:pt x="24929" y="783692"/>
                  <a:pt x="0" y="531705"/>
                </a:cubicBezTo>
                <a:cubicBezTo>
                  <a:pt x="-24929" y="279718"/>
                  <a:pt x="-4292" y="25288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 sd="29022488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193F543-097F-681D-5EBE-3B3EED4DC803}"/>
              </a:ext>
            </a:extLst>
          </p:cNvPr>
          <p:cNvGrpSpPr/>
          <p:nvPr/>
        </p:nvGrpSpPr>
        <p:grpSpPr>
          <a:xfrm>
            <a:off x="1385679" y="5173923"/>
            <a:ext cx="4956337" cy="1288401"/>
            <a:chOff x="1139663" y="5036894"/>
            <a:chExt cx="4956337" cy="1417661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9F97D9B-ACA0-EFC9-0F4B-C7B26949C168}"/>
                </a:ext>
              </a:extLst>
            </p:cNvPr>
            <p:cNvSpPr/>
            <p:nvPr/>
          </p:nvSpPr>
          <p:spPr bwMode="auto">
            <a:xfrm>
              <a:off x="1139663" y="5036894"/>
              <a:ext cx="4656928" cy="1417661"/>
            </a:xfrm>
            <a:custGeom>
              <a:avLst/>
              <a:gdLst>
                <a:gd name="connsiteX0" fmla="*/ 0 w 4656928"/>
                <a:gd name="connsiteY0" fmla="*/ 0 h 1417661"/>
                <a:gd name="connsiteX1" fmla="*/ 665275 w 4656928"/>
                <a:gd name="connsiteY1" fmla="*/ 0 h 1417661"/>
                <a:gd name="connsiteX2" fmla="*/ 1190843 w 4656928"/>
                <a:gd name="connsiteY2" fmla="*/ 0 h 1417661"/>
                <a:gd name="connsiteX3" fmla="*/ 1716411 w 4656928"/>
                <a:gd name="connsiteY3" fmla="*/ 0 h 1417661"/>
                <a:gd name="connsiteX4" fmla="*/ 2335117 w 4656928"/>
                <a:gd name="connsiteY4" fmla="*/ 0 h 1417661"/>
                <a:gd name="connsiteX5" fmla="*/ 2860684 w 4656928"/>
                <a:gd name="connsiteY5" fmla="*/ 0 h 1417661"/>
                <a:gd name="connsiteX6" fmla="*/ 3432821 w 4656928"/>
                <a:gd name="connsiteY6" fmla="*/ 0 h 1417661"/>
                <a:gd name="connsiteX7" fmla="*/ 4656928 w 4656928"/>
                <a:gd name="connsiteY7" fmla="*/ 0 h 1417661"/>
                <a:gd name="connsiteX8" fmla="*/ 4656928 w 4656928"/>
                <a:gd name="connsiteY8" fmla="*/ 458377 h 1417661"/>
                <a:gd name="connsiteX9" fmla="*/ 4656928 w 4656928"/>
                <a:gd name="connsiteY9" fmla="*/ 916754 h 1417661"/>
                <a:gd name="connsiteX10" fmla="*/ 4656928 w 4656928"/>
                <a:gd name="connsiteY10" fmla="*/ 1417661 h 1417661"/>
                <a:gd name="connsiteX11" fmla="*/ 3991653 w 4656928"/>
                <a:gd name="connsiteY11" fmla="*/ 1417661 h 1417661"/>
                <a:gd name="connsiteX12" fmla="*/ 3372946 w 4656928"/>
                <a:gd name="connsiteY12" fmla="*/ 1417661 h 1417661"/>
                <a:gd name="connsiteX13" fmla="*/ 2754240 w 4656928"/>
                <a:gd name="connsiteY13" fmla="*/ 1417661 h 1417661"/>
                <a:gd name="connsiteX14" fmla="*/ 2228673 w 4656928"/>
                <a:gd name="connsiteY14" fmla="*/ 1417661 h 1417661"/>
                <a:gd name="connsiteX15" fmla="*/ 1470259 w 4656928"/>
                <a:gd name="connsiteY15" fmla="*/ 1417661 h 1417661"/>
                <a:gd name="connsiteX16" fmla="*/ 944691 w 4656928"/>
                <a:gd name="connsiteY16" fmla="*/ 1417661 h 1417661"/>
                <a:gd name="connsiteX17" fmla="*/ 0 w 4656928"/>
                <a:gd name="connsiteY17" fmla="*/ 1417661 h 1417661"/>
                <a:gd name="connsiteX18" fmla="*/ 0 w 4656928"/>
                <a:gd name="connsiteY18" fmla="*/ 930931 h 1417661"/>
                <a:gd name="connsiteX19" fmla="*/ 0 w 4656928"/>
                <a:gd name="connsiteY19" fmla="*/ 430024 h 1417661"/>
                <a:gd name="connsiteX20" fmla="*/ 0 w 4656928"/>
                <a:gd name="connsiteY20" fmla="*/ 0 h 141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56928" h="1417661" fill="none" extrusionOk="0">
                  <a:moveTo>
                    <a:pt x="0" y="0"/>
                  </a:moveTo>
                  <a:cubicBezTo>
                    <a:pt x="194233" y="20919"/>
                    <a:pt x="349477" y="-25635"/>
                    <a:pt x="665275" y="0"/>
                  </a:cubicBezTo>
                  <a:cubicBezTo>
                    <a:pt x="981073" y="25635"/>
                    <a:pt x="938402" y="14363"/>
                    <a:pt x="1190843" y="0"/>
                  </a:cubicBezTo>
                  <a:cubicBezTo>
                    <a:pt x="1443284" y="-14363"/>
                    <a:pt x="1604489" y="-16832"/>
                    <a:pt x="1716411" y="0"/>
                  </a:cubicBezTo>
                  <a:cubicBezTo>
                    <a:pt x="1828333" y="16832"/>
                    <a:pt x="2126631" y="-1297"/>
                    <a:pt x="2335117" y="0"/>
                  </a:cubicBezTo>
                  <a:cubicBezTo>
                    <a:pt x="2543603" y="1297"/>
                    <a:pt x="2627990" y="17503"/>
                    <a:pt x="2860684" y="0"/>
                  </a:cubicBezTo>
                  <a:cubicBezTo>
                    <a:pt x="3093378" y="-17503"/>
                    <a:pt x="3184352" y="24533"/>
                    <a:pt x="3432821" y="0"/>
                  </a:cubicBezTo>
                  <a:cubicBezTo>
                    <a:pt x="3681290" y="-24533"/>
                    <a:pt x="4359003" y="-47432"/>
                    <a:pt x="4656928" y="0"/>
                  </a:cubicBezTo>
                  <a:cubicBezTo>
                    <a:pt x="4658496" y="173319"/>
                    <a:pt x="4677694" y="276266"/>
                    <a:pt x="4656928" y="458377"/>
                  </a:cubicBezTo>
                  <a:cubicBezTo>
                    <a:pt x="4636162" y="640488"/>
                    <a:pt x="4678648" y="745452"/>
                    <a:pt x="4656928" y="916754"/>
                  </a:cubicBezTo>
                  <a:cubicBezTo>
                    <a:pt x="4635208" y="1088056"/>
                    <a:pt x="4654501" y="1259284"/>
                    <a:pt x="4656928" y="1417661"/>
                  </a:cubicBezTo>
                  <a:cubicBezTo>
                    <a:pt x="4383970" y="1390201"/>
                    <a:pt x="4291171" y="1396526"/>
                    <a:pt x="3991653" y="1417661"/>
                  </a:cubicBezTo>
                  <a:cubicBezTo>
                    <a:pt x="3692135" y="1438796"/>
                    <a:pt x="3572560" y="1428700"/>
                    <a:pt x="3372946" y="1417661"/>
                  </a:cubicBezTo>
                  <a:cubicBezTo>
                    <a:pt x="3173332" y="1406622"/>
                    <a:pt x="2899656" y="1388617"/>
                    <a:pt x="2754240" y="1417661"/>
                  </a:cubicBezTo>
                  <a:cubicBezTo>
                    <a:pt x="2608824" y="1446705"/>
                    <a:pt x="2422980" y="1423672"/>
                    <a:pt x="2228673" y="1417661"/>
                  </a:cubicBezTo>
                  <a:cubicBezTo>
                    <a:pt x="2034366" y="1411650"/>
                    <a:pt x="1797520" y="1424825"/>
                    <a:pt x="1470259" y="1417661"/>
                  </a:cubicBezTo>
                  <a:cubicBezTo>
                    <a:pt x="1142998" y="1410497"/>
                    <a:pt x="1150962" y="1434664"/>
                    <a:pt x="944691" y="1417661"/>
                  </a:cubicBezTo>
                  <a:cubicBezTo>
                    <a:pt x="738420" y="1400658"/>
                    <a:pt x="366785" y="1418462"/>
                    <a:pt x="0" y="1417661"/>
                  </a:cubicBezTo>
                  <a:cubicBezTo>
                    <a:pt x="8577" y="1277361"/>
                    <a:pt x="4022" y="1168841"/>
                    <a:pt x="0" y="930931"/>
                  </a:cubicBezTo>
                  <a:cubicBezTo>
                    <a:pt x="-4022" y="693021"/>
                    <a:pt x="14954" y="666194"/>
                    <a:pt x="0" y="430024"/>
                  </a:cubicBezTo>
                  <a:cubicBezTo>
                    <a:pt x="-14954" y="193854"/>
                    <a:pt x="-14360" y="209105"/>
                    <a:pt x="0" y="0"/>
                  </a:cubicBezTo>
                  <a:close/>
                </a:path>
                <a:path w="4656928" h="1417661" stroke="0" extrusionOk="0">
                  <a:moveTo>
                    <a:pt x="0" y="0"/>
                  </a:moveTo>
                  <a:cubicBezTo>
                    <a:pt x="165809" y="-7847"/>
                    <a:pt x="304063" y="-21410"/>
                    <a:pt x="572137" y="0"/>
                  </a:cubicBezTo>
                  <a:cubicBezTo>
                    <a:pt x="840211" y="21410"/>
                    <a:pt x="1002943" y="-4413"/>
                    <a:pt x="1283982" y="0"/>
                  </a:cubicBezTo>
                  <a:cubicBezTo>
                    <a:pt x="1565022" y="4413"/>
                    <a:pt x="1675339" y="-18668"/>
                    <a:pt x="1902688" y="0"/>
                  </a:cubicBezTo>
                  <a:cubicBezTo>
                    <a:pt x="2130037" y="18668"/>
                    <a:pt x="2321821" y="26853"/>
                    <a:pt x="2474825" y="0"/>
                  </a:cubicBezTo>
                  <a:cubicBezTo>
                    <a:pt x="2627829" y="-26853"/>
                    <a:pt x="2842885" y="-26450"/>
                    <a:pt x="3046961" y="0"/>
                  </a:cubicBezTo>
                  <a:cubicBezTo>
                    <a:pt x="3251037" y="26450"/>
                    <a:pt x="3484507" y="-28869"/>
                    <a:pt x="3665668" y="0"/>
                  </a:cubicBezTo>
                  <a:cubicBezTo>
                    <a:pt x="3846829" y="28869"/>
                    <a:pt x="4355504" y="-46260"/>
                    <a:pt x="4656928" y="0"/>
                  </a:cubicBezTo>
                  <a:cubicBezTo>
                    <a:pt x="4658744" y="195384"/>
                    <a:pt x="4675874" y="304887"/>
                    <a:pt x="4656928" y="486730"/>
                  </a:cubicBezTo>
                  <a:cubicBezTo>
                    <a:pt x="4637983" y="668573"/>
                    <a:pt x="4639172" y="744880"/>
                    <a:pt x="4656928" y="959284"/>
                  </a:cubicBezTo>
                  <a:cubicBezTo>
                    <a:pt x="4674684" y="1173688"/>
                    <a:pt x="4677615" y="1214240"/>
                    <a:pt x="4656928" y="1417661"/>
                  </a:cubicBezTo>
                  <a:cubicBezTo>
                    <a:pt x="4403205" y="1432746"/>
                    <a:pt x="4276690" y="1441322"/>
                    <a:pt x="3898514" y="1417661"/>
                  </a:cubicBezTo>
                  <a:cubicBezTo>
                    <a:pt x="3520338" y="1394000"/>
                    <a:pt x="3426473" y="1422645"/>
                    <a:pt x="3186669" y="1417661"/>
                  </a:cubicBezTo>
                  <a:cubicBezTo>
                    <a:pt x="2946865" y="1412677"/>
                    <a:pt x="2841591" y="1406588"/>
                    <a:pt x="2521394" y="1417661"/>
                  </a:cubicBezTo>
                  <a:cubicBezTo>
                    <a:pt x="2201198" y="1428734"/>
                    <a:pt x="2098268" y="1418388"/>
                    <a:pt x="1902688" y="1417661"/>
                  </a:cubicBezTo>
                  <a:cubicBezTo>
                    <a:pt x="1707108" y="1416934"/>
                    <a:pt x="1409285" y="1436055"/>
                    <a:pt x="1283982" y="1417661"/>
                  </a:cubicBezTo>
                  <a:cubicBezTo>
                    <a:pt x="1158679" y="1399267"/>
                    <a:pt x="853371" y="1419888"/>
                    <a:pt x="665275" y="1417661"/>
                  </a:cubicBezTo>
                  <a:cubicBezTo>
                    <a:pt x="477179" y="1415434"/>
                    <a:pt x="142977" y="1392422"/>
                    <a:pt x="0" y="1417661"/>
                  </a:cubicBezTo>
                  <a:cubicBezTo>
                    <a:pt x="12178" y="1302144"/>
                    <a:pt x="22342" y="1158241"/>
                    <a:pt x="0" y="930931"/>
                  </a:cubicBezTo>
                  <a:cubicBezTo>
                    <a:pt x="-22342" y="703621"/>
                    <a:pt x="-20416" y="673570"/>
                    <a:pt x="0" y="444200"/>
                  </a:cubicBezTo>
                  <a:cubicBezTo>
                    <a:pt x="20416" y="214830"/>
                    <a:pt x="11165" y="10799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224888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>
                <a:ea typeface="MS PGothic" panose="020B0600070205080204" pitchFamily="34" charset="-128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C021C65-6FFF-BA45-303E-334C61C30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90734" y="5118756"/>
              <a:ext cx="3264738" cy="392134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16333AD-EE3A-B509-DD19-E256A6FAA142}"/>
                </a:ext>
              </a:extLst>
            </p:cNvPr>
            <p:cNvSpPr txBox="1"/>
            <p:nvPr/>
          </p:nvSpPr>
          <p:spPr>
            <a:xfrm>
              <a:off x="1202511" y="5461695"/>
              <a:ext cx="4893489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222222"/>
                  </a:solidFill>
                  <a:latin typeface="Georgia" panose="02040502050405020303" pitchFamily="18" charset="0"/>
                </a:rPr>
                <a:t>Changing the Game: How AI Is Poised to Transform Banking, Capital Markets</a:t>
              </a:r>
              <a:endParaRPr lang="en-US" sz="1400">
                <a:solidFill>
                  <a:srgbClr val="222222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  <a:p>
              <a:r>
                <a:rPr lang="en-US" sz="1050">
                  <a:solidFill>
                    <a:srgbClr val="515151"/>
                  </a:solidFill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Beyond accelerating today’s business initiatives, leading organizations are planning tomorrow’s strategies around new AI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ECF4DF-313D-6DB2-9480-D440352CB19C}"/>
              </a:ext>
            </a:extLst>
          </p:cNvPr>
          <p:cNvGrpSpPr/>
          <p:nvPr/>
        </p:nvGrpSpPr>
        <p:grpSpPr>
          <a:xfrm>
            <a:off x="441042" y="1053184"/>
            <a:ext cx="4396686" cy="1219885"/>
            <a:chOff x="937314" y="868274"/>
            <a:chExt cx="4396686" cy="12198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5062AA-88E7-FE82-0BC1-5D41504CE40F}"/>
                </a:ext>
              </a:extLst>
            </p:cNvPr>
            <p:cNvSpPr/>
            <p:nvPr/>
          </p:nvSpPr>
          <p:spPr bwMode="auto">
            <a:xfrm>
              <a:off x="937314" y="868274"/>
              <a:ext cx="4336570" cy="1219885"/>
            </a:xfrm>
            <a:custGeom>
              <a:avLst/>
              <a:gdLst>
                <a:gd name="connsiteX0" fmla="*/ 0 w 4336570"/>
                <a:gd name="connsiteY0" fmla="*/ 0 h 1219885"/>
                <a:gd name="connsiteX1" fmla="*/ 662876 w 4336570"/>
                <a:gd name="connsiteY1" fmla="*/ 0 h 1219885"/>
                <a:gd name="connsiteX2" fmla="*/ 1195654 w 4336570"/>
                <a:gd name="connsiteY2" fmla="*/ 0 h 1219885"/>
                <a:gd name="connsiteX3" fmla="*/ 1728433 w 4336570"/>
                <a:gd name="connsiteY3" fmla="*/ 0 h 1219885"/>
                <a:gd name="connsiteX4" fmla="*/ 2217846 w 4336570"/>
                <a:gd name="connsiteY4" fmla="*/ 0 h 1219885"/>
                <a:gd name="connsiteX5" fmla="*/ 2707259 w 4336570"/>
                <a:gd name="connsiteY5" fmla="*/ 0 h 1219885"/>
                <a:gd name="connsiteX6" fmla="*/ 3283403 w 4336570"/>
                <a:gd name="connsiteY6" fmla="*/ 0 h 1219885"/>
                <a:gd name="connsiteX7" fmla="*/ 3772816 w 4336570"/>
                <a:gd name="connsiteY7" fmla="*/ 0 h 1219885"/>
                <a:gd name="connsiteX8" fmla="*/ 4336570 w 4336570"/>
                <a:gd name="connsiteY8" fmla="*/ 0 h 1219885"/>
                <a:gd name="connsiteX9" fmla="*/ 4336570 w 4336570"/>
                <a:gd name="connsiteY9" fmla="*/ 609943 h 1219885"/>
                <a:gd name="connsiteX10" fmla="*/ 4336570 w 4336570"/>
                <a:gd name="connsiteY10" fmla="*/ 1219885 h 1219885"/>
                <a:gd name="connsiteX11" fmla="*/ 3760426 w 4336570"/>
                <a:gd name="connsiteY11" fmla="*/ 1219885 h 1219885"/>
                <a:gd name="connsiteX12" fmla="*/ 3271013 w 4336570"/>
                <a:gd name="connsiteY12" fmla="*/ 1219885 h 1219885"/>
                <a:gd name="connsiteX13" fmla="*/ 2564771 w 4336570"/>
                <a:gd name="connsiteY13" fmla="*/ 1219885 h 1219885"/>
                <a:gd name="connsiteX14" fmla="*/ 1988627 w 4336570"/>
                <a:gd name="connsiteY14" fmla="*/ 1219885 h 1219885"/>
                <a:gd name="connsiteX15" fmla="*/ 1412483 w 4336570"/>
                <a:gd name="connsiteY15" fmla="*/ 1219885 h 1219885"/>
                <a:gd name="connsiteX16" fmla="*/ 923070 w 4336570"/>
                <a:gd name="connsiteY16" fmla="*/ 1219885 h 1219885"/>
                <a:gd name="connsiteX17" fmla="*/ 0 w 4336570"/>
                <a:gd name="connsiteY17" fmla="*/ 1219885 h 1219885"/>
                <a:gd name="connsiteX18" fmla="*/ 0 w 4336570"/>
                <a:gd name="connsiteY18" fmla="*/ 646539 h 1219885"/>
                <a:gd name="connsiteX19" fmla="*/ 0 w 4336570"/>
                <a:gd name="connsiteY19" fmla="*/ 0 h 12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6570" h="1219885" fill="none" extrusionOk="0">
                  <a:moveTo>
                    <a:pt x="0" y="0"/>
                  </a:moveTo>
                  <a:cubicBezTo>
                    <a:pt x="189030" y="-8287"/>
                    <a:pt x="401669" y="-25803"/>
                    <a:pt x="662876" y="0"/>
                  </a:cubicBezTo>
                  <a:cubicBezTo>
                    <a:pt x="924083" y="25803"/>
                    <a:pt x="982603" y="-15399"/>
                    <a:pt x="1195654" y="0"/>
                  </a:cubicBezTo>
                  <a:cubicBezTo>
                    <a:pt x="1408705" y="15399"/>
                    <a:pt x="1585296" y="-13840"/>
                    <a:pt x="1728433" y="0"/>
                  </a:cubicBezTo>
                  <a:cubicBezTo>
                    <a:pt x="1871570" y="13840"/>
                    <a:pt x="2042320" y="9383"/>
                    <a:pt x="2217846" y="0"/>
                  </a:cubicBezTo>
                  <a:cubicBezTo>
                    <a:pt x="2393372" y="-9383"/>
                    <a:pt x="2519060" y="-19095"/>
                    <a:pt x="2707259" y="0"/>
                  </a:cubicBezTo>
                  <a:cubicBezTo>
                    <a:pt x="2895458" y="19095"/>
                    <a:pt x="3167370" y="-7516"/>
                    <a:pt x="3283403" y="0"/>
                  </a:cubicBezTo>
                  <a:cubicBezTo>
                    <a:pt x="3399436" y="7516"/>
                    <a:pt x="3642435" y="11207"/>
                    <a:pt x="3772816" y="0"/>
                  </a:cubicBezTo>
                  <a:cubicBezTo>
                    <a:pt x="3903197" y="-11207"/>
                    <a:pt x="4104231" y="24143"/>
                    <a:pt x="4336570" y="0"/>
                  </a:cubicBezTo>
                  <a:cubicBezTo>
                    <a:pt x="4354065" y="141007"/>
                    <a:pt x="4312389" y="329296"/>
                    <a:pt x="4336570" y="609943"/>
                  </a:cubicBezTo>
                  <a:cubicBezTo>
                    <a:pt x="4360751" y="890590"/>
                    <a:pt x="4326836" y="997108"/>
                    <a:pt x="4336570" y="1219885"/>
                  </a:cubicBezTo>
                  <a:cubicBezTo>
                    <a:pt x="4068582" y="1198846"/>
                    <a:pt x="3941527" y="1219320"/>
                    <a:pt x="3760426" y="1219885"/>
                  </a:cubicBezTo>
                  <a:cubicBezTo>
                    <a:pt x="3579325" y="1220450"/>
                    <a:pt x="3379243" y="1210987"/>
                    <a:pt x="3271013" y="1219885"/>
                  </a:cubicBezTo>
                  <a:cubicBezTo>
                    <a:pt x="3162783" y="1228783"/>
                    <a:pt x="2864145" y="1200386"/>
                    <a:pt x="2564771" y="1219885"/>
                  </a:cubicBezTo>
                  <a:cubicBezTo>
                    <a:pt x="2265397" y="1239384"/>
                    <a:pt x="2260658" y="1218901"/>
                    <a:pt x="1988627" y="1219885"/>
                  </a:cubicBezTo>
                  <a:cubicBezTo>
                    <a:pt x="1716596" y="1220869"/>
                    <a:pt x="1542190" y="1209246"/>
                    <a:pt x="1412483" y="1219885"/>
                  </a:cubicBezTo>
                  <a:cubicBezTo>
                    <a:pt x="1282776" y="1230524"/>
                    <a:pt x="1071190" y="1228137"/>
                    <a:pt x="923070" y="1219885"/>
                  </a:cubicBezTo>
                  <a:cubicBezTo>
                    <a:pt x="774950" y="1211633"/>
                    <a:pt x="225414" y="1202949"/>
                    <a:pt x="0" y="1219885"/>
                  </a:cubicBezTo>
                  <a:cubicBezTo>
                    <a:pt x="-15124" y="940405"/>
                    <a:pt x="4443" y="762400"/>
                    <a:pt x="0" y="646539"/>
                  </a:cubicBezTo>
                  <a:cubicBezTo>
                    <a:pt x="-4443" y="530678"/>
                    <a:pt x="-12701" y="144564"/>
                    <a:pt x="0" y="0"/>
                  </a:cubicBezTo>
                  <a:close/>
                </a:path>
                <a:path w="4336570" h="1219885" stroke="0" extrusionOk="0">
                  <a:moveTo>
                    <a:pt x="0" y="0"/>
                  </a:moveTo>
                  <a:cubicBezTo>
                    <a:pt x="216882" y="-25029"/>
                    <a:pt x="388472" y="10345"/>
                    <a:pt x="532779" y="0"/>
                  </a:cubicBezTo>
                  <a:cubicBezTo>
                    <a:pt x="677086" y="-10345"/>
                    <a:pt x="1052284" y="24184"/>
                    <a:pt x="1195654" y="0"/>
                  </a:cubicBezTo>
                  <a:cubicBezTo>
                    <a:pt x="1339024" y="-24184"/>
                    <a:pt x="1623153" y="-20125"/>
                    <a:pt x="1771799" y="0"/>
                  </a:cubicBezTo>
                  <a:cubicBezTo>
                    <a:pt x="1920446" y="20125"/>
                    <a:pt x="2047027" y="-8256"/>
                    <a:pt x="2304577" y="0"/>
                  </a:cubicBezTo>
                  <a:cubicBezTo>
                    <a:pt x="2562127" y="8256"/>
                    <a:pt x="2625948" y="1160"/>
                    <a:pt x="2837356" y="0"/>
                  </a:cubicBezTo>
                  <a:cubicBezTo>
                    <a:pt x="3048764" y="-1160"/>
                    <a:pt x="3287805" y="18019"/>
                    <a:pt x="3413500" y="0"/>
                  </a:cubicBezTo>
                  <a:cubicBezTo>
                    <a:pt x="3539195" y="-18019"/>
                    <a:pt x="4008597" y="41732"/>
                    <a:pt x="4336570" y="0"/>
                  </a:cubicBezTo>
                  <a:cubicBezTo>
                    <a:pt x="4347971" y="256363"/>
                    <a:pt x="4356637" y="351791"/>
                    <a:pt x="4336570" y="622141"/>
                  </a:cubicBezTo>
                  <a:cubicBezTo>
                    <a:pt x="4316503" y="892491"/>
                    <a:pt x="4321173" y="1039339"/>
                    <a:pt x="4336570" y="1219885"/>
                  </a:cubicBezTo>
                  <a:cubicBezTo>
                    <a:pt x="4064956" y="1217460"/>
                    <a:pt x="3893694" y="1198234"/>
                    <a:pt x="3673694" y="1219885"/>
                  </a:cubicBezTo>
                  <a:cubicBezTo>
                    <a:pt x="3453694" y="1241536"/>
                    <a:pt x="3355612" y="1217470"/>
                    <a:pt x="3184281" y="1219885"/>
                  </a:cubicBezTo>
                  <a:cubicBezTo>
                    <a:pt x="3012950" y="1222300"/>
                    <a:pt x="2844186" y="1205774"/>
                    <a:pt x="2521406" y="1219885"/>
                  </a:cubicBezTo>
                  <a:cubicBezTo>
                    <a:pt x="2198626" y="1233996"/>
                    <a:pt x="2138401" y="1201563"/>
                    <a:pt x="1901896" y="1219885"/>
                  </a:cubicBezTo>
                  <a:cubicBezTo>
                    <a:pt x="1665391" y="1238208"/>
                    <a:pt x="1443066" y="1243428"/>
                    <a:pt x="1325751" y="1219885"/>
                  </a:cubicBezTo>
                  <a:cubicBezTo>
                    <a:pt x="1208436" y="1196342"/>
                    <a:pt x="946832" y="1236910"/>
                    <a:pt x="749607" y="1219885"/>
                  </a:cubicBezTo>
                  <a:cubicBezTo>
                    <a:pt x="552382" y="1202860"/>
                    <a:pt x="224633" y="1247189"/>
                    <a:pt x="0" y="1219885"/>
                  </a:cubicBezTo>
                  <a:cubicBezTo>
                    <a:pt x="4444" y="1011980"/>
                    <a:pt x="1991" y="847488"/>
                    <a:pt x="0" y="597744"/>
                  </a:cubicBezTo>
                  <a:cubicBezTo>
                    <a:pt x="-1991" y="348000"/>
                    <a:pt x="22612" y="21749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90224888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  <a:effectLst/>
          </p:spPr>
          <p:txBody>
            <a:bodyPr wrap="square" lIns="46800" tIns="46800" rIns="46800" bIns="46800" rtlCol="0" anchor="ctr">
              <a:noAutofit/>
            </a:bodyPr>
            <a:lstStyle/>
            <a:p>
              <a:pPr algn="l">
                <a:spcBef>
                  <a:spcPts val="300"/>
                </a:spcBef>
              </a:pPr>
              <a:endParaRPr lang="en-US" sz="1600">
                <a:ea typeface="MS PGothic" panose="020B0600070205080204" pitchFamily="34" charset="-128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147C55-979F-295B-449A-0E7268A7C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14247" y="946134"/>
              <a:ext cx="3203737" cy="272092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E2A9744-60BD-31E5-010B-563666D07961}"/>
                </a:ext>
              </a:extLst>
            </p:cNvPr>
            <p:cNvSpPr txBox="1"/>
            <p:nvPr/>
          </p:nvSpPr>
          <p:spPr>
            <a:xfrm>
              <a:off x="974974" y="1249967"/>
              <a:ext cx="435902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>
                  <a:solidFill>
                    <a:srgbClr val="222222"/>
                  </a:solidFill>
                  <a:latin typeface="Georgia" panose="02040502050405020303" pitchFamily="18" charset="0"/>
                </a:rPr>
                <a:t>IBM CEO Says AI Has Replaced Hundreds of Workers but Created New Programming, Sales Jobs</a:t>
              </a:r>
              <a:endParaRPr lang="en-US" sz="1200">
                <a:solidFill>
                  <a:srgbClr val="222222"/>
                </a:solidFill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endParaRPr>
            </a:p>
            <a:p>
              <a:r>
                <a:rPr lang="en-US" sz="1000">
                  <a:solidFill>
                    <a:srgbClr val="515151"/>
                  </a:solidFill>
                  <a:ea typeface="Sans Serif Collection" panose="020B0502040504020204" pitchFamily="34" charset="0"/>
                  <a:cs typeface="Sans Serif Collection" panose="020B0502040504020204" pitchFamily="34" charset="0"/>
                </a:rPr>
                <a:t>The tech company promises higher total employment as it reinvests resources toward roles like software development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E866B1-A853-0550-9795-820083101613}"/>
              </a:ext>
            </a:extLst>
          </p:cNvPr>
          <p:cNvSpPr/>
          <p:nvPr/>
        </p:nvSpPr>
        <p:spPr bwMode="auto">
          <a:xfrm>
            <a:off x="4850063" y="2186219"/>
            <a:ext cx="2286000" cy="2853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endParaRPr lang="en-US" sz="1600" b="1">
              <a:ea typeface="MS PGothic" panose="020B0600070205080204" pitchFamily="34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1C810F-4184-7EE3-2DBE-EF153DA5214B}"/>
              </a:ext>
            </a:extLst>
          </p:cNvPr>
          <p:cNvSpPr/>
          <p:nvPr/>
        </p:nvSpPr>
        <p:spPr bwMode="auto">
          <a:xfrm>
            <a:off x="4983348" y="2469540"/>
            <a:ext cx="2019431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>
                <a:solidFill>
                  <a:schemeClr val="tx2"/>
                </a:solidFill>
                <a:ea typeface="MS PGothic" panose="020B0600070205080204" pitchFamily="34" charset="-128"/>
              </a:rPr>
              <a:t>   All-In?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9EE0D4-097F-FE68-AF63-730571185181}"/>
              </a:ext>
            </a:extLst>
          </p:cNvPr>
          <p:cNvSpPr/>
          <p:nvPr/>
        </p:nvSpPr>
        <p:spPr bwMode="auto">
          <a:xfrm>
            <a:off x="4983348" y="3286694"/>
            <a:ext cx="2019431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r">
              <a:spcBef>
                <a:spcPts val="300"/>
              </a:spcBef>
            </a:pPr>
            <a:r>
              <a:rPr lang="en-US" sz="1600" b="1">
                <a:solidFill>
                  <a:schemeClr val="tx2"/>
                </a:solidFill>
                <a:ea typeface="MS PGothic" panose="020B0600070205080204" pitchFamily="34" charset="-128"/>
              </a:rPr>
              <a:t>Fast Follower?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C78F593-A93D-2C04-2869-0165977974A4}"/>
              </a:ext>
            </a:extLst>
          </p:cNvPr>
          <p:cNvSpPr/>
          <p:nvPr/>
        </p:nvSpPr>
        <p:spPr bwMode="auto">
          <a:xfrm>
            <a:off x="4983348" y="4103848"/>
            <a:ext cx="2019431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r">
              <a:spcBef>
                <a:spcPts val="300"/>
              </a:spcBef>
            </a:pPr>
            <a:r>
              <a:rPr lang="en-US" sz="1600" b="1">
                <a:solidFill>
                  <a:schemeClr val="tx2"/>
                </a:solidFill>
                <a:ea typeface="MS PGothic" panose="020B0600070205080204" pitchFamily="34" charset="-128"/>
              </a:rPr>
              <a:t>Late Adopter?</a:t>
            </a:r>
          </a:p>
        </p:txBody>
      </p:sp>
      <p:pic>
        <p:nvPicPr>
          <p:cNvPr id="30" name="Graphic 29" descr="Lightning bolt with solid fill">
            <a:extLst>
              <a:ext uri="{FF2B5EF4-FFF2-40B4-BE49-F238E27FC236}">
                <a16:creationId xmlns:a16="http://schemas.microsoft.com/office/drawing/2014/main" id="{BFBBB375-D35B-D64D-2F08-4F5AFCDA7B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013578" y="3376805"/>
            <a:ext cx="640080" cy="640080"/>
          </a:xfrm>
          <a:prstGeom prst="rect">
            <a:avLst/>
          </a:prstGeom>
        </p:spPr>
      </p:pic>
      <p:pic>
        <p:nvPicPr>
          <p:cNvPr id="38" name="Graphic 37" descr="Coins with solid fill">
            <a:extLst>
              <a:ext uri="{FF2B5EF4-FFF2-40B4-BE49-F238E27FC236}">
                <a16:creationId xmlns:a16="http://schemas.microsoft.com/office/drawing/2014/main" id="{7846C747-AEA0-CD75-005C-33E1802461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013578" y="2512243"/>
            <a:ext cx="640080" cy="64008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AF9EC416-A2BB-A4E0-7D2C-9A21B62FF2D1}"/>
              </a:ext>
            </a:extLst>
          </p:cNvPr>
          <p:cNvSpPr/>
          <p:nvPr/>
        </p:nvSpPr>
        <p:spPr bwMode="auto">
          <a:xfrm>
            <a:off x="5171905" y="1143622"/>
            <a:ext cx="1611579" cy="150230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600" b="1">
                <a:ea typeface="MS PGothic" panose="020B0600070205080204" pitchFamily="34" charset="-128"/>
              </a:rPr>
              <a:t>What is the right approach for a given PortCo?</a:t>
            </a:r>
          </a:p>
        </p:txBody>
      </p:sp>
      <p:pic>
        <p:nvPicPr>
          <p:cNvPr id="31" name="Graphic 30" descr="Watch with solid fill">
            <a:extLst>
              <a:ext uri="{FF2B5EF4-FFF2-40B4-BE49-F238E27FC236}">
                <a16:creationId xmlns:a16="http://schemas.microsoft.com/office/drawing/2014/main" id="{17C87758-F95D-C54B-12D9-D7A444C7428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90831" y="4171007"/>
            <a:ext cx="594479" cy="59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7AEB6F-F22A-CD94-7200-F867AD5CF47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064" y="4456673"/>
            <a:ext cx="3414937" cy="3722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CAB2E1-24A0-7D27-ED78-D1D5019EB69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0081" r="17000" b="6901"/>
          <a:stretch/>
        </p:blipFill>
        <p:spPr>
          <a:xfrm>
            <a:off x="844086" y="3946667"/>
            <a:ext cx="3388703" cy="369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A5B6224-D2CF-AC48-C048-9CB23686401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21961" r="6556" b="14097"/>
          <a:stretch/>
        </p:blipFill>
        <p:spPr>
          <a:xfrm>
            <a:off x="519166" y="2593313"/>
            <a:ext cx="3653734" cy="32376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5D1C921-D7FC-01E1-DDB1-D541C18836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9166" y="2942492"/>
            <a:ext cx="3574142" cy="5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003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9328D-34CF-7CB2-A822-278913291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BD0958-011A-56D5-CE65-517D7FD9DBF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20125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BD0958-011A-56D5-CE65-517D7FD9D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DB1722-970F-2A45-EC67-88CD2A4F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If your business operates like this… AI can deliver high ROI</a:t>
            </a:r>
            <a:endParaRPr lang="en-I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E8A54F-988F-39D4-0B4C-0CC9D2E48324}"/>
              </a:ext>
            </a:extLst>
          </p:cNvPr>
          <p:cNvSpPr/>
          <p:nvPr/>
        </p:nvSpPr>
        <p:spPr bwMode="auto">
          <a:xfrm>
            <a:off x="420687" y="977649"/>
            <a:ext cx="54864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500" b="1">
                <a:solidFill>
                  <a:schemeClr val="bg1"/>
                </a:solidFill>
                <a:ea typeface="MS PGothic" panose="020B0600070205080204" pitchFamily="34" charset="-128"/>
              </a:rPr>
              <a:t>People &amp; Operations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B213157-B5A3-4108-656B-72668B1F4272}"/>
              </a:ext>
            </a:extLst>
          </p:cNvPr>
          <p:cNvSpPr txBox="1">
            <a:spLocks/>
          </p:cNvSpPr>
          <p:nvPr/>
        </p:nvSpPr>
        <p:spPr>
          <a:xfrm>
            <a:off x="420687" y="1506025"/>
            <a:ext cx="5486400" cy="12618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Admin Workforces</a:t>
            </a:r>
            <a:r>
              <a:rPr lang="en-IN" sz="1200" kern="0">
                <a:latin typeface="+mn-lt"/>
                <a:cs typeface="Arial"/>
              </a:rPr>
              <a:t>: Large teams handling clerical or knowledge-based tasks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insurance claims, healthcare admin, HR outsourcing, legal ops)</a:t>
            </a:r>
            <a:endParaRPr lang="en-IN" sz="1200" i="1" kern="0">
              <a:latin typeface="+mn-lt"/>
              <a:cs typeface="Arial"/>
            </a:endParaRP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Repetitive Workflows</a:t>
            </a:r>
            <a:r>
              <a:rPr lang="en-IN" sz="1200" kern="0">
                <a:latin typeface="+mn-lt"/>
                <a:cs typeface="Arial"/>
              </a:rPr>
              <a:t>: Significant time spent on the same tasks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customer onboarding teams in SaaS, RFP response teams, financial reconciliation staff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Customer Support Volumes</a:t>
            </a:r>
            <a:r>
              <a:rPr lang="en-IN" sz="1200" kern="0">
                <a:latin typeface="+mn-lt"/>
                <a:cs typeface="Arial"/>
              </a:rPr>
              <a:t>: High volume of orders, returns, and service complaints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e-commerce, warranties, contact centers</a:t>
            </a:r>
            <a:r>
              <a:rPr lang="en-IN" sz="1200" i="1" kern="0">
                <a:latin typeface="+mn-lt"/>
                <a:cs typeface="Arial"/>
              </a:rPr>
              <a:t>)</a:t>
            </a:r>
            <a:endParaRPr lang="en-IN" sz="1200" kern="0">
              <a:latin typeface="+mn-lt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D45102-B133-2EF6-FACA-C7B1C3BCCFB6}"/>
              </a:ext>
            </a:extLst>
          </p:cNvPr>
          <p:cNvSpPr/>
          <p:nvPr/>
        </p:nvSpPr>
        <p:spPr bwMode="auto">
          <a:xfrm>
            <a:off x="6337598" y="977649"/>
            <a:ext cx="5486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500" b="1">
                <a:solidFill>
                  <a:schemeClr val="bg1"/>
                </a:solidFill>
                <a:ea typeface="MS PGothic" panose="020B0600070205080204" pitchFamily="34" charset="-128"/>
              </a:rPr>
              <a:t>Sales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DF17C4-1517-3FBC-1F4B-E6596502593E}"/>
              </a:ext>
            </a:extLst>
          </p:cNvPr>
          <p:cNvSpPr txBox="1">
            <a:spLocks/>
          </p:cNvSpPr>
          <p:nvPr/>
        </p:nvSpPr>
        <p:spPr>
          <a:xfrm>
            <a:off x="6290727" y="1506025"/>
            <a:ext cx="5486400" cy="12618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Demand Volatility</a:t>
            </a:r>
            <a:r>
              <a:rPr lang="en-IN" sz="1200" kern="0">
                <a:latin typeface="+mn-lt"/>
                <a:cs typeface="Arial"/>
              </a:rPr>
              <a:t>: Hard to predict cycles or spikes </a:t>
            </a:r>
            <a:r>
              <a:rPr lang="en-IN" sz="1200" i="1" kern="0">
                <a:latin typeface="+mn-lt"/>
                <a:cs typeface="Arial"/>
              </a:rPr>
              <a:t>(retail,</a:t>
            </a:r>
            <a:r>
              <a:rPr lang="en-US" sz="1200" i="1" kern="0">
                <a:latin typeface="+mn-lt"/>
                <a:cs typeface="Arial"/>
              </a:rPr>
              <a:t> event ticketing, staffing, procurement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Dynamic Pricing Needs</a:t>
            </a:r>
            <a:r>
              <a:rPr lang="en-IN" sz="1200" kern="0">
                <a:latin typeface="+mn-lt"/>
                <a:cs typeface="Arial"/>
              </a:rPr>
              <a:t>: Prices shift by time, market, or channel </a:t>
            </a:r>
            <a:r>
              <a:rPr lang="en-IN" sz="1200" i="1" kern="0">
                <a:latin typeface="+mn-lt"/>
                <a:cs typeface="Arial"/>
              </a:rPr>
              <a:t>(hotels</a:t>
            </a:r>
            <a:r>
              <a:rPr lang="en-US" sz="1200" i="1" kern="0">
                <a:latin typeface="+mn-lt"/>
                <a:cs typeface="Arial"/>
              </a:rPr>
              <a:t>, flights, rideshare, marketplaces, auto dealers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Retention Risks</a:t>
            </a:r>
            <a:r>
              <a:rPr lang="en-IN" sz="1200" kern="0">
                <a:latin typeface="+mn-lt"/>
                <a:cs typeface="Arial"/>
              </a:rPr>
              <a:t>: Customers churn easily or have low switching costs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telecom, consumer banking, gyms, streaming services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A9539-7012-A817-7716-8B2319CC7C56}"/>
              </a:ext>
            </a:extLst>
          </p:cNvPr>
          <p:cNvSpPr/>
          <p:nvPr/>
        </p:nvSpPr>
        <p:spPr bwMode="auto">
          <a:xfrm>
            <a:off x="420687" y="2886216"/>
            <a:ext cx="5486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500" b="1">
                <a:solidFill>
                  <a:schemeClr val="bg1"/>
                </a:solidFill>
                <a:ea typeface="MS PGothic" panose="020B0600070205080204" pitchFamily="34" charset="-128"/>
              </a:rPr>
              <a:t>Product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1039F7-3BC5-7036-1341-DBA09D99D5B5}"/>
              </a:ext>
            </a:extLst>
          </p:cNvPr>
          <p:cNvSpPr txBox="1">
            <a:spLocks/>
          </p:cNvSpPr>
          <p:nvPr/>
        </p:nvSpPr>
        <p:spPr>
          <a:xfrm>
            <a:off x="420687" y="3418626"/>
            <a:ext cx="5486400" cy="12618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Fast-Changing Needs</a:t>
            </a:r>
            <a:r>
              <a:rPr lang="en-IN" sz="1200" kern="0">
                <a:latin typeface="+mn-lt"/>
                <a:cs typeface="Arial"/>
              </a:rPr>
              <a:t>: Regular updates to meet evolving customer expectations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consumer electronics, wellness, gaming, fintech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US" sz="1200" b="1" kern="0">
                <a:latin typeface="+mn-lt"/>
                <a:cs typeface="Arial"/>
              </a:rPr>
              <a:t>Personalized Experiences</a:t>
            </a:r>
            <a:r>
              <a:rPr lang="en-US" sz="1200" kern="0">
                <a:latin typeface="+mn-lt"/>
                <a:cs typeface="Arial"/>
              </a:rPr>
              <a:t>: Tailored demos, content, or interfaces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travel planning, streaming services, software demos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Rapid Content Generation &amp; Testing</a:t>
            </a:r>
            <a:r>
              <a:rPr lang="en-IN" sz="1200" kern="0">
                <a:latin typeface="+mn-lt"/>
                <a:cs typeface="Arial"/>
              </a:rPr>
              <a:t>: Constant need for new copy, visuals, or UX iterations (</a:t>
            </a:r>
            <a:r>
              <a:rPr lang="en-IN" sz="1200" i="1" kern="0">
                <a:latin typeface="+mn-lt"/>
                <a:cs typeface="Arial"/>
              </a:rPr>
              <a:t>media, ecommerce, education, apps</a:t>
            </a:r>
            <a:r>
              <a:rPr lang="en-IN" sz="1200" kern="0">
                <a:latin typeface="+mn-lt"/>
                <a:cs typeface="Arial"/>
              </a:rPr>
              <a:t>)</a:t>
            </a:r>
            <a:endParaRPr lang="en-IN" sz="1200" b="1" kern="0">
              <a:latin typeface="+mn-lt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1A31F1-4365-6881-6B32-4F010F3A1933}"/>
              </a:ext>
            </a:extLst>
          </p:cNvPr>
          <p:cNvSpPr/>
          <p:nvPr/>
        </p:nvSpPr>
        <p:spPr bwMode="auto">
          <a:xfrm>
            <a:off x="6337598" y="2886216"/>
            <a:ext cx="5486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500" b="1">
                <a:ea typeface="MS PGothic" panose="020B0600070205080204" pitchFamily="34" charset="-128"/>
              </a:rPr>
              <a:t>Data &amp; Analytics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9DB9C6-ADC9-EA34-BF0A-C4E56932FFE0}"/>
              </a:ext>
            </a:extLst>
          </p:cNvPr>
          <p:cNvSpPr txBox="1">
            <a:spLocks/>
          </p:cNvSpPr>
          <p:nvPr/>
        </p:nvSpPr>
        <p:spPr>
          <a:xfrm>
            <a:off x="6297613" y="3418626"/>
            <a:ext cx="5486400" cy="15234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US" sz="1200" b="1" kern="0">
                <a:latin typeface="+mn-lt"/>
                <a:cs typeface="Arial"/>
              </a:rPr>
              <a:t>Disconnected Data</a:t>
            </a:r>
            <a:r>
              <a:rPr lang="en-US" sz="1200" kern="0">
                <a:latin typeface="+mn-lt"/>
                <a:cs typeface="Arial"/>
              </a:rPr>
              <a:t>: Data stuck in silos or systems that don’t communicate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retail, multi-site roll-ups, food &amp; beverage, franchisee-driven businesses</a:t>
            </a:r>
            <a:r>
              <a:rPr lang="en-IN" sz="1200" i="1" kern="0">
                <a:latin typeface="+mn-lt"/>
                <a:cs typeface="Arial"/>
              </a:rPr>
              <a:t>)</a:t>
            </a:r>
            <a:endParaRPr lang="en-IN" sz="1200" kern="0">
              <a:latin typeface="+mn-lt"/>
              <a:cs typeface="Arial"/>
            </a:endParaRP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Real-Time Forecasting</a:t>
            </a:r>
            <a:r>
              <a:rPr lang="en-IN" sz="1200" kern="0">
                <a:latin typeface="+mn-lt"/>
                <a:cs typeface="Arial"/>
              </a:rPr>
              <a:t>: Complex, time-sensitive demand or performance models </a:t>
            </a:r>
            <a:r>
              <a:rPr lang="en-IN" sz="1200" i="1" kern="0">
                <a:latin typeface="+mn-lt"/>
                <a:cs typeface="Arial"/>
              </a:rPr>
              <a:t>(</a:t>
            </a:r>
            <a:r>
              <a:rPr lang="en-US" sz="1200" i="1" kern="0">
                <a:latin typeface="+mn-lt"/>
                <a:cs typeface="Arial"/>
              </a:rPr>
              <a:t>CPG, retail, ad spend, demand planning</a:t>
            </a:r>
            <a:r>
              <a:rPr lang="en-IN" sz="1200" i="1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Untapped Data Assets</a:t>
            </a:r>
            <a:r>
              <a:rPr lang="en-IN" sz="1200" kern="0">
                <a:latin typeface="+mn-lt"/>
                <a:cs typeface="Arial"/>
              </a:rPr>
              <a:t>: Large volumes of unstructured or fast-moving data </a:t>
            </a:r>
            <a:r>
              <a:rPr lang="en-IN" sz="1200" i="1" kern="0">
                <a:latin typeface="+mn-lt"/>
                <a:cs typeface="Arial"/>
              </a:rPr>
              <a:t>(call transcripts, sensor data, support chats, medical images)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endParaRPr lang="en-IN" sz="1200" kern="0">
              <a:latin typeface="+mn-lt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3CDDEF-4C43-251E-81E7-0506897DF494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Arial"/>
                <a:sym typeface="Helvetica Neue Medium"/>
              </a:rPr>
              <a:t>Portfolio view</a:t>
            </a:r>
            <a:endParaRPr kumimoji="0" lang="en-US" sz="1200" b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5431205-7CFA-8D5E-DD34-427D696A2104}"/>
              </a:ext>
            </a:extLst>
          </p:cNvPr>
          <p:cNvSpPr/>
          <p:nvPr/>
        </p:nvSpPr>
        <p:spPr bwMode="auto">
          <a:xfrm>
            <a:off x="509205" y="1008972"/>
            <a:ext cx="381032" cy="3874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E7D45E-3A01-8EE1-CD2D-9900A6808A47}"/>
              </a:ext>
            </a:extLst>
          </p:cNvPr>
          <p:cNvSpPr/>
          <p:nvPr/>
        </p:nvSpPr>
        <p:spPr bwMode="auto">
          <a:xfrm>
            <a:off x="508584" y="2912646"/>
            <a:ext cx="381032" cy="3874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68A18A-0218-4BE7-8E4F-E11E4D791A85}"/>
              </a:ext>
            </a:extLst>
          </p:cNvPr>
          <p:cNvSpPr/>
          <p:nvPr/>
        </p:nvSpPr>
        <p:spPr bwMode="auto">
          <a:xfrm>
            <a:off x="6413796" y="1005283"/>
            <a:ext cx="381032" cy="3874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48E77D-748A-2683-D11F-9C48AAA4C9CE}"/>
              </a:ext>
            </a:extLst>
          </p:cNvPr>
          <p:cNvSpPr/>
          <p:nvPr/>
        </p:nvSpPr>
        <p:spPr bwMode="auto">
          <a:xfrm>
            <a:off x="6414418" y="2912646"/>
            <a:ext cx="381032" cy="3874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pic>
        <p:nvPicPr>
          <p:cNvPr id="19" name="Graphic 18" descr="Bar chart with solid fill">
            <a:extLst>
              <a:ext uri="{FF2B5EF4-FFF2-40B4-BE49-F238E27FC236}">
                <a16:creationId xmlns:a16="http://schemas.microsoft.com/office/drawing/2014/main" id="{8CACBFC5-406F-A771-134F-874ABB73C9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7152" y="2977033"/>
            <a:ext cx="275563" cy="275563"/>
          </a:xfrm>
          <a:prstGeom prst="rect">
            <a:avLst/>
          </a:prstGeom>
        </p:spPr>
      </p:pic>
      <p:pic>
        <p:nvPicPr>
          <p:cNvPr id="22" name="Graphic 21" descr="Group of people with solid fill">
            <a:extLst>
              <a:ext uri="{FF2B5EF4-FFF2-40B4-BE49-F238E27FC236}">
                <a16:creationId xmlns:a16="http://schemas.microsoft.com/office/drawing/2014/main" id="{D66517C0-BBF4-0E05-6E0C-AA78AC1012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2561" y="1062446"/>
            <a:ext cx="274320" cy="274320"/>
          </a:xfrm>
          <a:prstGeom prst="rect">
            <a:avLst/>
          </a:prstGeom>
        </p:spPr>
      </p:pic>
      <p:pic>
        <p:nvPicPr>
          <p:cNvPr id="25" name="Graphic 24" descr="Briefcase with solid fill">
            <a:extLst>
              <a:ext uri="{FF2B5EF4-FFF2-40B4-BE49-F238E27FC236}">
                <a16:creationId xmlns:a16="http://schemas.microsoft.com/office/drawing/2014/main" id="{590F08D2-5009-F7A9-BEB5-73EEF34B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7152" y="1062446"/>
            <a:ext cx="274320" cy="274320"/>
          </a:xfrm>
          <a:prstGeom prst="rect">
            <a:avLst/>
          </a:prstGeom>
        </p:spPr>
      </p:pic>
      <p:pic>
        <p:nvPicPr>
          <p:cNvPr id="27" name="Graphic 26" descr="Box with solid fill">
            <a:extLst>
              <a:ext uri="{FF2B5EF4-FFF2-40B4-BE49-F238E27FC236}">
                <a16:creationId xmlns:a16="http://schemas.microsoft.com/office/drawing/2014/main" id="{3BDD18B8-820A-47A6-F30D-83D8128015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6184" y="2978276"/>
            <a:ext cx="274320" cy="2743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04C0C25-6381-F21E-98F6-A1B5BB2CF68E}"/>
              </a:ext>
            </a:extLst>
          </p:cNvPr>
          <p:cNvSpPr/>
          <p:nvPr/>
        </p:nvSpPr>
        <p:spPr bwMode="auto">
          <a:xfrm>
            <a:off x="420687" y="4802219"/>
            <a:ext cx="5486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500" b="1">
                <a:solidFill>
                  <a:schemeClr val="bg1"/>
                </a:solidFill>
                <a:ea typeface="MS PGothic" panose="020B0600070205080204" pitchFamily="34" charset="-128"/>
              </a:rPr>
              <a:t>Finance &amp; Risk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9D9BE3-2EA6-E3F7-3419-196454F4E94D}"/>
              </a:ext>
            </a:extLst>
          </p:cNvPr>
          <p:cNvSpPr/>
          <p:nvPr/>
        </p:nvSpPr>
        <p:spPr bwMode="auto">
          <a:xfrm>
            <a:off x="164319" y="6096000"/>
            <a:ext cx="1273956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600A1F-8B07-42C2-0B5A-38C9697CE0F1}"/>
              </a:ext>
            </a:extLst>
          </p:cNvPr>
          <p:cNvSpPr txBox="1">
            <a:spLocks/>
          </p:cNvSpPr>
          <p:nvPr/>
        </p:nvSpPr>
        <p:spPr>
          <a:xfrm>
            <a:off x="420687" y="5354285"/>
            <a:ext cx="5486400" cy="15234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Manual Finance Processes</a:t>
            </a:r>
            <a:r>
              <a:rPr lang="en-IN" sz="1200" kern="0">
                <a:latin typeface="+mn-lt"/>
                <a:cs typeface="Arial"/>
              </a:rPr>
              <a:t>: </a:t>
            </a:r>
            <a:r>
              <a:rPr lang="en-US" sz="1200" kern="0">
                <a:latin typeface="+mn-lt"/>
                <a:cs typeface="Arial"/>
              </a:rPr>
              <a:t>Time-intensive close, audit, or budgeting (</a:t>
            </a:r>
            <a:r>
              <a:rPr lang="en-US" sz="1200" i="1" kern="0">
                <a:latin typeface="+mn-lt"/>
                <a:cs typeface="Arial"/>
              </a:rPr>
              <a:t>finance teams, large non-profits, healthcare reimbursement</a:t>
            </a:r>
            <a:r>
              <a:rPr lang="en-US" sz="1200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US" sz="1200" b="1" kern="0">
                <a:latin typeface="+mn-lt"/>
                <a:cs typeface="Arial"/>
              </a:rPr>
              <a:t>Fraud &amp; Risk Detection</a:t>
            </a:r>
            <a:r>
              <a:rPr lang="en-US" sz="1200" kern="0">
                <a:latin typeface="+mn-lt"/>
                <a:cs typeface="Arial"/>
              </a:rPr>
              <a:t>: Exposure to fraud, default, or credit risk (</a:t>
            </a:r>
            <a:r>
              <a:rPr lang="en-US" sz="1200" i="1" kern="0">
                <a:latin typeface="+mn-lt"/>
                <a:cs typeface="Arial"/>
              </a:rPr>
              <a:t>banking, insurance, fintech, gaming</a:t>
            </a:r>
            <a:r>
              <a:rPr lang="en-US" sz="1200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US" sz="1200" b="1" kern="0">
                <a:latin typeface="+mn-lt"/>
                <a:cs typeface="Arial"/>
              </a:rPr>
              <a:t>Automated Decisioning Rules</a:t>
            </a:r>
            <a:r>
              <a:rPr lang="en-US" sz="1200" kern="0">
                <a:latin typeface="+mn-lt"/>
                <a:cs typeface="Arial"/>
              </a:rPr>
              <a:t>: Rules-based underwriting or financial approvals (</a:t>
            </a:r>
            <a:r>
              <a:rPr lang="en-US" sz="1200" i="1" kern="0">
                <a:latin typeface="+mn-lt"/>
                <a:cs typeface="Arial"/>
              </a:rPr>
              <a:t>lending, credit cards, procurement</a:t>
            </a:r>
            <a:r>
              <a:rPr lang="en-US" sz="1200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endParaRPr lang="en-IN" sz="1200" i="1" kern="0">
              <a:latin typeface="+mn-lt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A538B-EC28-5768-EDDB-580A5AE445F3}"/>
              </a:ext>
            </a:extLst>
          </p:cNvPr>
          <p:cNvSpPr/>
          <p:nvPr/>
        </p:nvSpPr>
        <p:spPr bwMode="auto">
          <a:xfrm>
            <a:off x="6337598" y="4802219"/>
            <a:ext cx="54864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-US" sz="1500" b="1">
                <a:ea typeface="MS PGothic" panose="020B0600070205080204" pitchFamily="34" charset="-128"/>
              </a:rPr>
              <a:t>IT &amp; Infrastructure</a:t>
            </a:r>
            <a:endParaRPr lang="en-US" sz="1500" b="1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61B2620-D533-A8FF-1374-6CE53C5A2A2F}"/>
              </a:ext>
            </a:extLst>
          </p:cNvPr>
          <p:cNvSpPr txBox="1">
            <a:spLocks/>
          </p:cNvSpPr>
          <p:nvPr/>
        </p:nvSpPr>
        <p:spPr>
          <a:xfrm>
            <a:off x="6337598" y="5354285"/>
            <a:ext cx="5486400" cy="15234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200" b="1" kern="0">
                <a:latin typeface="+mn-lt"/>
                <a:cs typeface="Arial"/>
              </a:rPr>
              <a:t>System Monitoring &amp; Maintenance</a:t>
            </a:r>
            <a:r>
              <a:rPr lang="en-IN" sz="1200" kern="0">
                <a:latin typeface="+mn-lt"/>
                <a:cs typeface="Arial"/>
              </a:rPr>
              <a:t>: </a:t>
            </a:r>
            <a:r>
              <a:rPr lang="en-US" sz="1200" kern="0">
                <a:latin typeface="+mn-lt"/>
                <a:cs typeface="Arial"/>
              </a:rPr>
              <a:t>Large, complex environments needing uptime assurance (</a:t>
            </a:r>
            <a:r>
              <a:rPr lang="en-US" sz="1200" i="1" kern="0">
                <a:latin typeface="+mn-lt"/>
                <a:cs typeface="Arial"/>
              </a:rPr>
              <a:t>cloud platforms, gaming, telcos, SaaS</a:t>
            </a:r>
            <a:r>
              <a:rPr lang="en-US" sz="1200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US" sz="1200" b="1" kern="0">
                <a:latin typeface="+mn-lt"/>
                <a:cs typeface="Arial"/>
              </a:rPr>
              <a:t>Security &amp; Anomaly Detection</a:t>
            </a:r>
            <a:r>
              <a:rPr lang="en-US" sz="1200" kern="0">
                <a:latin typeface="+mn-lt"/>
                <a:cs typeface="Arial"/>
              </a:rPr>
              <a:t>: Need for real-time threat awareness and log analysis (</a:t>
            </a:r>
            <a:r>
              <a:rPr lang="en-US" sz="1200" i="1" kern="0">
                <a:latin typeface="+mn-lt"/>
                <a:cs typeface="Arial"/>
              </a:rPr>
              <a:t>financial services, defense tech, healthcare IT</a:t>
            </a:r>
            <a:r>
              <a:rPr lang="en-US" sz="1200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US" sz="1200" b="1" kern="0">
                <a:latin typeface="+mn-lt"/>
                <a:cs typeface="Arial"/>
              </a:rPr>
              <a:t>Hybrid Infrastructure</a:t>
            </a:r>
            <a:r>
              <a:rPr lang="en-US" sz="1200" kern="0">
                <a:latin typeface="+mn-lt"/>
                <a:cs typeface="Arial"/>
              </a:rPr>
              <a:t>: Managing both cloud and on-prem environments (</a:t>
            </a:r>
            <a:r>
              <a:rPr lang="en-US" sz="1200" i="1" kern="0">
                <a:latin typeface="+mn-lt"/>
                <a:cs typeface="Arial"/>
              </a:rPr>
              <a:t>large enterprises, heavily regulated industries</a:t>
            </a:r>
            <a:r>
              <a:rPr lang="en-US" sz="1200" kern="0">
                <a:latin typeface="+mn-lt"/>
                <a:cs typeface="Arial"/>
              </a:rPr>
              <a:t>)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rgbClr val="2D2D2A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endParaRPr lang="en-IN" sz="1200" i="1" kern="0">
              <a:latin typeface="+mn-lt"/>
              <a:cs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524E34-7847-254B-9DDE-79F8A8C1D7B0}"/>
              </a:ext>
            </a:extLst>
          </p:cNvPr>
          <p:cNvSpPr/>
          <p:nvPr/>
        </p:nvSpPr>
        <p:spPr bwMode="auto">
          <a:xfrm>
            <a:off x="508584" y="4837116"/>
            <a:ext cx="381032" cy="3874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C61338-F737-A2C4-0A4B-083A988EB692}"/>
              </a:ext>
            </a:extLst>
          </p:cNvPr>
          <p:cNvSpPr/>
          <p:nvPr/>
        </p:nvSpPr>
        <p:spPr bwMode="auto">
          <a:xfrm>
            <a:off x="6405329" y="4837116"/>
            <a:ext cx="381032" cy="3874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10000"/>
              </a:prstClr>
            </a:outerShdw>
          </a:effectLst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pic>
        <p:nvPicPr>
          <p:cNvPr id="31" name="Graphic 30" descr="Bank outline">
            <a:extLst>
              <a:ext uri="{FF2B5EF4-FFF2-40B4-BE49-F238E27FC236}">
                <a16:creationId xmlns:a16="http://schemas.microsoft.com/office/drawing/2014/main" id="{E4B3FF45-EF3E-7354-64CB-40AAD6ED28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2024" y="4855817"/>
            <a:ext cx="320040" cy="320040"/>
          </a:xfrm>
          <a:prstGeom prst="rect">
            <a:avLst/>
          </a:prstGeom>
        </p:spPr>
      </p:pic>
      <p:pic>
        <p:nvPicPr>
          <p:cNvPr id="33" name="Graphic 32" descr="Cloud Computing outline">
            <a:extLst>
              <a:ext uri="{FF2B5EF4-FFF2-40B4-BE49-F238E27FC236}">
                <a16:creationId xmlns:a16="http://schemas.microsoft.com/office/drawing/2014/main" id="{020B4672-C08A-0680-2E85-AC208EAFE0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52531" y="4867145"/>
            <a:ext cx="32004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10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0F649-FEBD-8AED-72B9-10C180646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646ABBCD-360C-845E-A35E-531A1DEDE0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3076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6ABBCD-360C-845E-A35E-531A1DEDE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E49913C-AB20-5761-0D9A-1F752DFE4AE2}"/>
              </a:ext>
            </a:extLst>
          </p:cNvPr>
          <p:cNvSpPr txBox="1"/>
          <p:nvPr/>
        </p:nvSpPr>
        <p:spPr>
          <a:xfrm>
            <a:off x="9057515" y="0"/>
            <a:ext cx="1688496" cy="276999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  <a:latin typeface="Arial"/>
                <a:sym typeface="Helvetica Neue Medium"/>
              </a:rPr>
              <a:t>PortCo view</a:t>
            </a:r>
            <a:endParaRPr kumimoji="0" lang="en-US" sz="1200" b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41292E-9B4D-7EF9-4654-105AA0D71F46}"/>
              </a:ext>
            </a:extLst>
          </p:cNvPr>
          <p:cNvSpPr/>
          <p:nvPr/>
        </p:nvSpPr>
        <p:spPr bwMode="auto">
          <a:xfrm>
            <a:off x="238992" y="6013667"/>
            <a:ext cx="1849582" cy="837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600">
              <a:ea typeface="MS PGothic" panose="020B0600070205080204" pitchFamily="34" charset="-128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EA4A2B-7496-7BD0-B5EF-924215AB6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82000"/>
              </p:ext>
            </p:extLst>
          </p:nvPr>
        </p:nvGraphicFramePr>
        <p:xfrm>
          <a:off x="311150" y="910624"/>
          <a:ext cx="11781064" cy="569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518">
                  <a:extLst>
                    <a:ext uri="{9D8B030D-6E8A-4147-A177-3AD203B41FA5}">
                      <a16:colId xmlns:a16="http://schemas.microsoft.com/office/drawing/2014/main" val="3658308542"/>
                    </a:ext>
                  </a:extLst>
                </a:gridCol>
                <a:gridCol w="4767585">
                  <a:extLst>
                    <a:ext uri="{9D8B030D-6E8A-4147-A177-3AD203B41FA5}">
                      <a16:colId xmlns:a16="http://schemas.microsoft.com/office/drawing/2014/main" val="2315547762"/>
                    </a:ext>
                  </a:extLst>
                </a:gridCol>
                <a:gridCol w="5488961">
                  <a:extLst>
                    <a:ext uri="{9D8B030D-6E8A-4147-A177-3AD203B41FA5}">
                      <a16:colId xmlns:a16="http://schemas.microsoft.com/office/drawing/2014/main" val="3057387335"/>
                    </a:ext>
                  </a:extLst>
                </a:gridCol>
              </a:tblGrid>
              <a:tr h="238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0" algn="l"/>
                          <a:tab pos="4975225" algn="l"/>
                        </a:tabLst>
                        <a:defRPr/>
                      </a:pPr>
                      <a:r>
                        <a:rPr kumimoji="0" lang="en-US" sz="11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Areas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0" algn="l"/>
                          <a:tab pos="4975225" algn="l"/>
                        </a:tabLst>
                        <a:defRPr/>
                      </a:pPr>
                      <a:r>
                        <a:rPr kumimoji="0" lang="en-US" sz="11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AI Use Cases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Client Results</a:t>
                      </a:r>
                    </a:p>
                  </a:txBody>
                  <a:tcPr marT="91440" marB="9144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862141"/>
                  </a:ext>
                </a:extLst>
              </a:tr>
              <a:tr h="4669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0" algn="l"/>
                          <a:tab pos="4975225" algn="l"/>
                        </a:tabLst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Markets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Analyze customer feedback to uncover unmet needs or churn drivers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0" algn="l"/>
                          <a:tab pos="4975225" algn="l"/>
                        </a:tabLst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Competitive intelligence (pricing, product, customers); value proposition positioning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Recovered $100M+ within 3 months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 resolving false defect claims through AI sentiment analysis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21038"/>
                  </a:ext>
                </a:extLst>
              </a:tr>
              <a:tr h="624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Products /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Boost marketing performance using image recognition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Optimize product mix and media spend to drive sales and sell-through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Recommend product attribute combos to lift margins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Personalization; “segments of 1”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Boosted ad awareness by 50%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using AI-driven, real-time video tagging</a:t>
                      </a:r>
                    </a:p>
                    <a:p>
                      <a:pPr marL="182880" indent="-18288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Cut $60M in media spend 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from AI-optimized product/channel mix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93352"/>
                  </a:ext>
                </a:extLst>
              </a:tr>
              <a:tr h="370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M&amp;A / Joint Venture Operations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Identify potential acquisition candidates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valuate acquisition targets beyond traditional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/>
                        <a:t>Cut human research </a:t>
                      </a:r>
                      <a:r>
                        <a:rPr lang="en-US" sz="1100" b="1"/>
                        <a:t>time to identify potential candidates by 80% </a:t>
                      </a:r>
                      <a:endParaRPr lang="en-US" sz="1100" b="0"/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/>
                        <a:t>Boosted research breadth by 10x </a:t>
                      </a:r>
                      <a:r>
                        <a:rPr lang="en-US" sz="1100"/>
                        <a:t>using public data and internal ROI filters</a:t>
                      </a:r>
                      <a:endParaRPr lang="en-US" sz="1100" b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212935"/>
                  </a:ext>
                </a:extLst>
              </a:tr>
              <a:tr h="6242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Supply Chain Operations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Analyze demand patterns and optimize supply chain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Generate </a:t>
                      </a:r>
                      <a:r>
                        <a:rPr kumimoji="0" lang="en-US" sz="105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IoT based, real-time updates from manufacturing/logistics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 forecast accuracy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Optimization of digital factory twins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Reduced inventory costs by 20%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logistics costs by 15%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via AI demand planning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Improved sales forecast accuracy by 15% 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17818"/>
                  </a:ext>
                </a:extLst>
              </a:tr>
              <a:tr h="6445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Gross Margin Improvement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Adjust pricing based on demand shifts, margin goals, or competitor moves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Catch fraud patterns in real time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 ROI by reducing default/bad-deal exposure with better risk modeling</a:t>
                      </a:r>
                      <a:endParaRPr lang="en-US" sz="105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Drove 12% revenue increase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15% margin lift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from AI-based dynamic pricing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Cut fraud by 50%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chargebacks by 40</a:t>
                      </a:r>
                      <a:r>
                        <a:rPr lang="en-US" sz="1100" b="1">
                          <a:solidFill>
                            <a:schemeClr val="tx1"/>
                          </a:solidFill>
                          <a:latin typeface="+mn-lt"/>
                        </a:rPr>
                        <a:t>%</a:t>
                      </a:r>
                    </a:p>
                    <a:p>
                      <a:pPr marL="182880" indent="-18288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Improved high-risk ID by 30%</a:t>
                      </a:r>
                    </a:p>
                    <a:p>
                      <a:pPr marL="182880" indent="-18288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Cut defaults by 25% 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</a:rPr>
                        <a:t>with AI modeling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634225"/>
                  </a:ext>
                </a:extLst>
              </a:tr>
              <a:tr h="370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Overhead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Automate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routine, high volume transactional tasks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educe support costs by offloading repetitive inquiries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Saved $30M 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 automating finance ops </a:t>
                      </a:r>
                      <a:r>
                        <a:rPr lang="en-US" sz="1100" b="0">
                          <a:solidFill>
                            <a:schemeClr val="tx1"/>
                          </a:solidFill>
                          <a:latin typeface="+mn-lt"/>
                        </a:rPr>
                        <a:t>with</a:t>
                      </a: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AI bots</a:t>
                      </a:r>
                    </a:p>
                    <a:p>
                      <a:pPr marL="182880" marR="0" lvl="0" indent="-18288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Lowered support costs by </a:t>
                      </a:r>
                      <a:r>
                        <a:rPr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30% and</a:t>
                      </a: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improved response time by 20%</a:t>
                      </a:r>
                      <a:endParaRPr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cs typeface="Arial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535545"/>
                  </a:ext>
                </a:extLst>
              </a:tr>
              <a:tr h="4567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Program Management / Execution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rack program milestones and auto-flag slippage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>
                          <a:solidFill>
                            <a:schemeClr val="tx1"/>
                          </a:solidFill>
                          <a:latin typeface="+mn-lt"/>
                        </a:rPr>
                        <a:t>D</a:t>
                      </a:r>
                      <a:r>
                        <a:rPr kumimoji="0" 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raft consistent updates and reduce time spent reporting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D2D2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Reduced strategic planning time by 75%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1">
                          <a:ea typeface="MS PGothic" panose="020B0600070205080204" pitchFamily="34" charset="-128"/>
                        </a:rPr>
                        <a:t>Significantly reduced errors </a:t>
                      </a:r>
                      <a:r>
                        <a:rPr lang="en-US" sz="1100">
                          <a:ea typeface="MS PGothic" panose="020B0600070205080204" pitchFamily="34" charset="-128"/>
                        </a:rPr>
                        <a:t>and effort spent on first draft of proposal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D2D2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E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94209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8C89260-CB69-61EB-4B60-CCA16F54870B}"/>
              </a:ext>
            </a:extLst>
          </p:cNvPr>
          <p:cNvSpPr/>
          <p:nvPr/>
        </p:nvSpPr>
        <p:spPr bwMode="auto">
          <a:xfrm>
            <a:off x="44174" y="1386113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BFA68F8-D350-E9A4-C8B0-7D08038ACCF0}"/>
              </a:ext>
            </a:extLst>
          </p:cNvPr>
          <p:cNvSpPr/>
          <p:nvPr/>
        </p:nvSpPr>
        <p:spPr bwMode="auto">
          <a:xfrm>
            <a:off x="44174" y="2207201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C7005A-1DBE-3C9A-7712-AE599A9B27EB}"/>
              </a:ext>
            </a:extLst>
          </p:cNvPr>
          <p:cNvSpPr/>
          <p:nvPr/>
        </p:nvSpPr>
        <p:spPr bwMode="auto">
          <a:xfrm>
            <a:off x="44174" y="2959311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0C3AE2-5214-4826-F2F0-D215D0195EB9}"/>
              </a:ext>
            </a:extLst>
          </p:cNvPr>
          <p:cNvSpPr/>
          <p:nvPr/>
        </p:nvSpPr>
        <p:spPr bwMode="auto">
          <a:xfrm>
            <a:off x="44174" y="3721235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C80C16C-8318-DCCE-E4B4-D95E83D1C379}"/>
              </a:ext>
            </a:extLst>
          </p:cNvPr>
          <p:cNvSpPr/>
          <p:nvPr/>
        </p:nvSpPr>
        <p:spPr bwMode="auto">
          <a:xfrm>
            <a:off x="44174" y="4674509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C8F0F18-7B52-97A1-E4E5-83745841795F}"/>
              </a:ext>
            </a:extLst>
          </p:cNvPr>
          <p:cNvSpPr/>
          <p:nvPr/>
        </p:nvSpPr>
        <p:spPr bwMode="auto">
          <a:xfrm>
            <a:off x="44174" y="5471361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A79D1B-9D3A-8E66-6D51-E98D78F607D1}"/>
              </a:ext>
            </a:extLst>
          </p:cNvPr>
          <p:cNvSpPr/>
          <p:nvPr/>
        </p:nvSpPr>
        <p:spPr bwMode="auto">
          <a:xfrm>
            <a:off x="44174" y="6076259"/>
            <a:ext cx="365760" cy="3657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1400" b="1">
                <a:ea typeface="MS PGothic" panose="020B0600070205080204" pitchFamily="34" charset="-128"/>
              </a:rPr>
              <a:t>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D3FF64-5D99-32C7-38A4-997215D3B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86" y="416306"/>
            <a:ext cx="11363327" cy="332399"/>
          </a:xfrm>
        </p:spPr>
        <p:txBody>
          <a:bodyPr vert="horz"/>
          <a:lstStyle/>
          <a:p>
            <a:r>
              <a:rPr lang="en-US">
                <a:cs typeface="Arial"/>
              </a:rPr>
              <a:t>We have executed AI-enabled improvements across multiple areas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7757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398C5-F88C-81D0-4124-8C66C609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0084DB9-B05D-6E9D-9DB1-26B575C94E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314145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0084DB9-B05D-6E9D-9DB1-26B575C94E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EA5BC30-DB85-6A14-340B-205B9B7D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IN">
                <a:cs typeface="Arial"/>
              </a:rPr>
              <a:t>Our rapid diagnostics identify the most impactful AI opportunities</a:t>
            </a:r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EC88A-1378-032E-D367-35D9CFA7CD1B}"/>
              </a:ext>
            </a:extLst>
          </p:cNvPr>
          <p:cNvSpPr/>
          <p:nvPr/>
        </p:nvSpPr>
        <p:spPr bwMode="auto">
          <a:xfrm>
            <a:off x="6541318" y="929435"/>
            <a:ext cx="5444451" cy="5474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46800" tIns="46800" rIns="4680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endParaRPr lang="en-US" sz="1500">
              <a:ea typeface="MS PGothic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C6F08-44BA-45DE-F59C-19CEB75E7A0D}"/>
              </a:ext>
            </a:extLst>
          </p:cNvPr>
          <p:cNvSpPr/>
          <p:nvPr/>
        </p:nvSpPr>
        <p:spPr bwMode="auto">
          <a:xfrm>
            <a:off x="6613158" y="934720"/>
            <a:ext cx="297062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46800" rIns="9144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1500" b="1">
                <a:solidFill>
                  <a:schemeClr val="tx2"/>
                </a:solidFill>
                <a:ea typeface="MS PGothic" panose="020B0600070205080204" pitchFamily="34" charset="-128"/>
              </a:rPr>
              <a:t>Diagnostic Output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2C285B-9E86-7873-3E40-40F560B6B187}"/>
              </a:ext>
            </a:extLst>
          </p:cNvPr>
          <p:cNvCxnSpPr>
            <a:cxnSpLocks/>
          </p:cNvCxnSpPr>
          <p:nvPr/>
        </p:nvCxnSpPr>
        <p:spPr>
          <a:xfrm>
            <a:off x="6533252" y="920496"/>
            <a:ext cx="0" cy="54834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B7ED6D-0589-49EB-52F5-CA61B041DDC7}"/>
              </a:ext>
            </a:extLst>
          </p:cNvPr>
          <p:cNvGrpSpPr/>
          <p:nvPr/>
        </p:nvGrpSpPr>
        <p:grpSpPr>
          <a:xfrm>
            <a:off x="6310471" y="3519245"/>
            <a:ext cx="365760" cy="365760"/>
            <a:chOff x="6617336" y="3959579"/>
            <a:chExt cx="432000" cy="127142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894D08-9C14-AA1B-FC8E-31173CD89C2A}"/>
                </a:ext>
              </a:extLst>
            </p:cNvPr>
            <p:cNvSpPr/>
            <p:nvPr/>
          </p:nvSpPr>
          <p:spPr bwMode="auto">
            <a:xfrm>
              <a:off x="6617336" y="3959579"/>
              <a:ext cx="432000" cy="1271424"/>
            </a:xfrm>
            <a:prstGeom prst="ellipse">
              <a:avLst/>
            </a:prstGeom>
            <a:solidFill>
              <a:srgbClr val="1E2867"/>
            </a:solidFill>
            <a:ln>
              <a:noFill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l">
                <a:spcBef>
                  <a:spcPts val="300"/>
                </a:spcBef>
              </a:pPr>
              <a:endParaRPr lang="en-US" sz="1500">
                <a:ea typeface="MS PGothic" panose="020B0600070205080204" pitchFamily="34" charset="-128"/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D5A05173-B168-9CAC-8F70-BE7364FC2997}"/>
                </a:ext>
              </a:extLst>
            </p:cNvPr>
            <p:cNvSpPr/>
            <p:nvPr/>
          </p:nvSpPr>
          <p:spPr bwMode="auto">
            <a:xfrm>
              <a:off x="6775199" y="4143234"/>
              <a:ext cx="137313" cy="904161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46800" tIns="46800" rIns="46800" bIns="46800" rtlCol="0" anchor="ctr">
              <a:spAutoFit/>
            </a:bodyPr>
            <a:lstStyle/>
            <a:p>
              <a:pPr algn="l">
                <a:spcBef>
                  <a:spcPts val="300"/>
                </a:spcBef>
              </a:pPr>
              <a:endParaRPr lang="en-US" sz="1500">
                <a:ea typeface="MS PGothic" panose="020B0600070205080204" pitchFamily="34" charset="-128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91B9020B-5049-87ED-A8B1-207E39A9C4BD}"/>
              </a:ext>
            </a:extLst>
          </p:cNvPr>
          <p:cNvSpPr/>
          <p:nvPr/>
        </p:nvSpPr>
        <p:spPr bwMode="auto">
          <a:xfrm>
            <a:off x="420686" y="934720"/>
            <a:ext cx="5675314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square" lIns="91440" tIns="46800" rIns="91440" bIns="46800" rtlCol="0" anchor="ctr">
            <a:noAutofit/>
          </a:bodyPr>
          <a:lstStyle/>
          <a:p>
            <a:pPr algn="l">
              <a:spcBef>
                <a:spcPts val="300"/>
              </a:spcBef>
            </a:pPr>
            <a:r>
              <a:rPr lang="en-US" sz="1500" b="1">
                <a:solidFill>
                  <a:schemeClr val="bg1"/>
                </a:solidFill>
                <a:ea typeface="MS PGothic" panose="020B0600070205080204" pitchFamily="34" charset="-128"/>
              </a:rPr>
              <a:t>Diagnostic Process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4F332DE-EC84-EBE9-7AA7-65EA985CA2A8}"/>
              </a:ext>
            </a:extLst>
          </p:cNvPr>
          <p:cNvSpPr txBox="1">
            <a:spLocks/>
          </p:cNvSpPr>
          <p:nvPr/>
        </p:nvSpPr>
        <p:spPr>
          <a:xfrm>
            <a:off x="476221" y="1432762"/>
            <a:ext cx="5896623" cy="27853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AI expert review of PortCo AI usage and alignment with business goals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Top-level process mapping and time allocation analysis to surface automation and AI opportunities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Evaluation of value-add time, frequency, and repetitiveness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Evaluation of data infrastructure/organization/cleanliness (i.e., readiness for AI adoption) 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Identification of </a:t>
            </a:r>
            <a:r>
              <a:rPr lang="en-US" sz="1600"/>
              <a:t>Quick-win opportunities for AI implementation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Areas that can quickly adopt AI tools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Review of culture/openness to change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21AFF8-55B1-1866-B311-F953873BE841}"/>
              </a:ext>
            </a:extLst>
          </p:cNvPr>
          <p:cNvSpPr txBox="1"/>
          <p:nvPr/>
        </p:nvSpPr>
        <p:spPr>
          <a:xfrm>
            <a:off x="6653657" y="1254137"/>
            <a:ext cx="5276592" cy="600164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endParaRPr lang="en-IN" sz="15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226695" indent="-226695"/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1) Evaluation of </a:t>
            </a:r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c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urrent AI Usage: </a:t>
            </a:r>
            <a:r>
              <a:rPr lang="en-IN" sz="1500"/>
              <a:t>Including AI usage across the competitive landscape, and gaps in AI capabilities</a:t>
            </a:r>
            <a:endParaRPr lang="en-IN" sz="1500">
              <a:cs typeface="Arial"/>
            </a:endParaRPr>
          </a:p>
          <a:p>
            <a:pPr marL="226695" indent="-226695"/>
            <a:endParaRPr lang="en-IN" sz="1500" b="1">
              <a:solidFill>
                <a:schemeClr val="tx2"/>
              </a:solidFill>
              <a:ea typeface="Times New Roman" panose="02020603050405020304" pitchFamily="18" charset="0"/>
              <a:cs typeface="Arial" panose="020B0604020202020204"/>
            </a:endParaRPr>
          </a:p>
          <a:p>
            <a:pPr marL="226695" indent="-226695"/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2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) AI </a:t>
            </a:r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a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doption readiness assessment: </a:t>
            </a:r>
            <a:r>
              <a:rPr lang="en-US" sz="1500"/>
              <a:t>Assessment of data maturity and actionable roadmap to enable scalable AI deployment</a:t>
            </a:r>
            <a:endParaRPr lang="en-IN" sz="1500">
              <a:cs typeface="Arial"/>
            </a:endParaRPr>
          </a:p>
          <a:p>
            <a:pPr marL="226695" indent="-226695"/>
            <a:endParaRPr lang="en-IN" sz="1500" b="1">
              <a:solidFill>
                <a:schemeClr val="tx2"/>
              </a:solidFill>
              <a:ea typeface="Times New Roman" panose="02020603050405020304" pitchFamily="18" charset="0"/>
              <a:cs typeface="Arial" panose="020B0604020202020204"/>
            </a:endParaRPr>
          </a:p>
          <a:p>
            <a:pPr marL="226695" indent="-226695"/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3) Prioritized near-term opportunities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IN" sz="1500"/>
              <a:t>High-impact, repetitive workflows ripe for automation (cost </a:t>
            </a:r>
            <a:r>
              <a:rPr lang="en-IN" sz="1500">
                <a:effectLst/>
                <a:ea typeface="Times New Roman" panose="02020603050405020304" pitchFamily="18" charset="0"/>
              </a:rPr>
              <a:t>reduction, product leadership, and customer experience)</a:t>
            </a:r>
            <a:endParaRPr lang="en-IN" sz="1500">
              <a:effectLst/>
              <a:ea typeface="Times New Roman" panose="02020603050405020304" pitchFamily="18" charset="0"/>
              <a:cs typeface="Arial"/>
            </a:endParaRPr>
          </a:p>
          <a:p>
            <a:pPr marL="226695" indent="-226695"/>
            <a:endParaRPr lang="en-IN" sz="1500">
              <a:effectLst/>
              <a:ea typeface="Times New Roman" panose="02020603050405020304" pitchFamily="18" charset="0"/>
              <a:cs typeface="Arial"/>
            </a:endParaRPr>
          </a:p>
          <a:p>
            <a:pPr marL="226695" indent="-226695"/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4) </a:t>
            </a:r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Implementation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roadmap: </a:t>
            </a:r>
            <a:r>
              <a:rPr lang="en-IN" sz="1500">
                <a:effectLst/>
                <a:ea typeface="Times New Roman" panose="02020603050405020304" pitchFamily="18" charset="0"/>
              </a:rPr>
              <a:t>Including alignment with IT infrastructure, data clean-up, design of experiments, and validation/scale up approach</a:t>
            </a:r>
            <a:endParaRPr lang="en-IN" sz="1500">
              <a:effectLst/>
              <a:ea typeface="Times New Roman" panose="02020603050405020304" pitchFamily="18" charset="0"/>
              <a:cs typeface="Arial"/>
            </a:endParaRPr>
          </a:p>
          <a:p>
            <a:pPr marL="226695" indent="-226695"/>
            <a:endParaRPr lang="en-IN" sz="1500">
              <a:solidFill>
                <a:srgbClr val="000000"/>
              </a:solidFill>
              <a:ea typeface="Times New Roman" panose="02020603050405020304" pitchFamily="18" charset="0"/>
              <a:cs typeface="Arial" panose="020B0604020202020204"/>
            </a:endParaRPr>
          </a:p>
          <a:p>
            <a:pPr marL="226695" indent="-226695"/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5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) Estimated ROI: </a:t>
            </a:r>
            <a:r>
              <a:rPr lang="en-IN" sz="1500">
                <a:effectLst/>
                <a:ea typeface="Times New Roman" panose="02020603050405020304" pitchFamily="18" charset="0"/>
              </a:rPr>
              <a:t>Cost/revenue benefit, implementation cost</a:t>
            </a:r>
            <a:endParaRPr lang="en-IN" sz="1500">
              <a:effectLst/>
              <a:ea typeface="Times New Roman" panose="02020603050405020304" pitchFamily="18" charset="0"/>
              <a:cs typeface="Arial"/>
            </a:endParaRPr>
          </a:p>
          <a:p>
            <a:pPr marL="226695" indent="-226695"/>
            <a:endParaRPr lang="en-IN" sz="1500">
              <a:solidFill>
                <a:srgbClr val="000000"/>
              </a:solidFill>
              <a:ea typeface="Times New Roman" panose="02020603050405020304" pitchFamily="18" charset="0"/>
              <a:cs typeface="Arial" panose="020B0604020202020204"/>
            </a:endParaRPr>
          </a:p>
          <a:p>
            <a:pPr marL="226695" indent="-226695"/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6) Change </a:t>
            </a:r>
            <a:r>
              <a:rPr lang="en-IN" sz="1500" b="1">
                <a:solidFill>
                  <a:schemeClr val="tx2"/>
                </a:solidFill>
                <a:ea typeface="Times New Roman" panose="02020603050405020304" pitchFamily="18" charset="0"/>
              </a:rPr>
              <a:t>m</a:t>
            </a:r>
            <a:r>
              <a:rPr lang="en-IN" sz="1500" b="1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anagement assessment: </a:t>
            </a:r>
            <a:r>
              <a:rPr lang="en-US" sz="1500"/>
              <a:t>Insight into change-readiness to tailor AI adoption strategies for stakeholder alignment and engagement</a:t>
            </a:r>
          </a:p>
          <a:p>
            <a:pPr marL="226695" indent="-226695"/>
            <a:endParaRPr lang="en-IN" sz="1500">
              <a:effectLst/>
              <a:ea typeface="Times New Roman" panose="02020603050405020304" pitchFamily="18" charset="0"/>
              <a:cs typeface="Arial"/>
            </a:endParaRPr>
          </a:p>
          <a:p>
            <a:pPr marL="226695" indent="-226695"/>
            <a:endParaRPr lang="en-IN" sz="1500">
              <a:solidFill>
                <a:srgbClr val="000000"/>
              </a:solidFill>
              <a:effectLst/>
              <a:ea typeface="Times New Roman" panose="02020603050405020304" pitchFamily="18" charset="0"/>
              <a:cs typeface="Arial"/>
            </a:endParaRPr>
          </a:p>
          <a:p>
            <a:endParaRPr lang="en-IN" sz="150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en-IN" sz="150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IN" sz="1500">
              <a:solidFill>
                <a:srgbClr val="000000"/>
              </a:solidFill>
              <a:effectLst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C35629-F336-3334-AB66-E34ED59C730B}"/>
              </a:ext>
            </a:extLst>
          </p:cNvPr>
          <p:cNvSpPr txBox="1">
            <a:spLocks/>
          </p:cNvSpPr>
          <p:nvPr/>
        </p:nvSpPr>
        <p:spPr>
          <a:xfrm>
            <a:off x="476221" y="4319624"/>
            <a:ext cx="5675303" cy="176971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>
            <a:spAutoFit/>
          </a:bodyPr>
          <a:lstStyle>
            <a:lvl1pPr marL="182880" marR="0" indent="-18288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►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&gt;"/>
              <a:tabLst/>
              <a:defRPr sz="160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None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b="1" kern="0">
                <a:latin typeface="+mn-lt"/>
                <a:cs typeface="Arial"/>
              </a:rPr>
              <a:t>Resources</a:t>
            </a:r>
            <a:r>
              <a:rPr lang="en-IN" sz="1500" kern="0">
                <a:latin typeface="+mn-lt"/>
                <a:cs typeface="Arial"/>
              </a:rPr>
              <a:t>: HPA Subject Matter Expert &amp; “Teamlet” (1+1)</a:t>
            </a:r>
          </a:p>
          <a:p>
            <a:pPr marL="0" lvl="1" indent="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None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b="1" kern="0">
                <a:latin typeface="+mn-lt"/>
                <a:cs typeface="Arial"/>
              </a:rPr>
              <a:t>Timeframe</a:t>
            </a:r>
            <a:r>
              <a:rPr lang="en-IN" sz="1500" kern="0">
                <a:latin typeface="+mn-lt"/>
                <a:cs typeface="Arial"/>
              </a:rPr>
              <a:t>: 4-6 weeks</a:t>
            </a:r>
          </a:p>
          <a:p>
            <a:pPr marL="0" lvl="1" indent="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None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b="1" kern="0">
                <a:latin typeface="+mn-lt"/>
                <a:cs typeface="Arial"/>
              </a:rPr>
              <a:t>Participation</a:t>
            </a:r>
            <a:r>
              <a:rPr lang="en-IN" sz="1500" kern="0">
                <a:latin typeface="+mn-lt"/>
                <a:cs typeface="Arial"/>
              </a:rPr>
              <a:t>: 2-4 hours/week, including 1-2 workshops from/with: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Functional leads for areas with high potential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IT/Tech leadership</a:t>
            </a:r>
          </a:p>
          <a:p>
            <a:pPr marL="182880" lvl="1" indent="-182880" defTabSz="912813" eaLnBrk="0" hangingPunct="0"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93688" algn="l"/>
                <a:tab pos="569913" algn="l"/>
                <a:tab pos="1044575" algn="l"/>
                <a:tab pos="1501775" algn="l"/>
                <a:tab pos="1958975" algn="l"/>
                <a:tab pos="2416175" algn="l"/>
                <a:tab pos="2873375" algn="l"/>
                <a:tab pos="3330575" algn="l"/>
                <a:tab pos="3787775" algn="l"/>
                <a:tab pos="4244975" algn="l"/>
                <a:tab pos="4702175" algn="l"/>
                <a:tab pos="5159375" algn="l"/>
                <a:tab pos="5616575" algn="l"/>
                <a:tab pos="6073775" algn="l"/>
                <a:tab pos="6530975" algn="l"/>
                <a:tab pos="6988175" algn="l"/>
                <a:tab pos="7445375" algn="l"/>
                <a:tab pos="7902575" algn="l"/>
                <a:tab pos="8359775" algn="l"/>
                <a:tab pos="8816975" algn="l"/>
                <a:tab pos="9274175" algn="l"/>
              </a:tabLst>
              <a:defRPr/>
            </a:pPr>
            <a:r>
              <a:rPr lang="en-IN" sz="1500" kern="0">
                <a:latin typeface="+mn-lt"/>
                <a:cs typeface="Arial"/>
              </a:rPr>
              <a:t>Potential sponsor and/or execution lead (for capability transfer)</a:t>
            </a:r>
            <a:endParaRPr lang="en-IN" sz="1500" ker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562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DF19B-4DFE-7577-7577-5D3E90243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2477E900-D15C-24FA-DFA0-740D2E0D7B6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77E900-D15C-24FA-DFA0-740D2E0D7B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67D654C1-0C8E-1610-D46B-388BD9E0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Arial"/>
              </a:rPr>
              <a:t>Example AI Diagnostic Output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srgbClr val="1E2867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21FF46-9BAB-61C6-C24A-9AAB2EE4A0EA}"/>
              </a:ext>
            </a:extLst>
          </p:cNvPr>
          <p:cNvGrpSpPr>
            <a:grpSpLocks/>
          </p:cNvGrpSpPr>
          <p:nvPr/>
        </p:nvGrpSpPr>
        <p:grpSpPr>
          <a:xfrm>
            <a:off x="4304347" y="1163544"/>
            <a:ext cx="3608746" cy="230832"/>
            <a:chOff x="4343757" y="1464439"/>
            <a:chExt cx="3722689" cy="2743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D33668-2C36-F870-B4E6-798830887467}"/>
                </a:ext>
              </a:extLst>
            </p:cNvPr>
            <p:cNvSpPr txBox="1"/>
            <p:nvPr/>
          </p:nvSpPr>
          <p:spPr>
            <a:xfrm>
              <a:off x="4343757" y="1464439"/>
              <a:ext cx="372268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AI Adoption </a:t>
              </a:r>
              <a:r>
                <a:rPr lang="en-IN" sz="1200" b="1">
                  <a:solidFill>
                    <a:schemeClr val="tx2"/>
                  </a:solidFill>
                  <a:ea typeface="Times New Roman" panose="02020603050405020304" pitchFamily="18" charset="0"/>
                </a:rPr>
                <a:t>R</a:t>
              </a:r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eadiness </a:t>
              </a:r>
              <a:r>
                <a:rPr lang="en-IN" sz="1200" b="1">
                  <a:solidFill>
                    <a:schemeClr val="tx2"/>
                  </a:solidFill>
                  <a:ea typeface="Times New Roman" panose="02020603050405020304" pitchFamily="18" charset="0"/>
                </a:rPr>
                <a:t>A</a:t>
              </a:r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ssessment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0685324-1795-6423-AE96-92FC618ECD37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57" y="1738759"/>
              <a:ext cx="372268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F9EFF-4136-A0FC-192B-048C9A3540C3}"/>
              </a:ext>
            </a:extLst>
          </p:cNvPr>
          <p:cNvGrpSpPr>
            <a:grpSpLocks/>
          </p:cNvGrpSpPr>
          <p:nvPr/>
        </p:nvGrpSpPr>
        <p:grpSpPr>
          <a:xfrm>
            <a:off x="8294414" y="1163544"/>
            <a:ext cx="3608746" cy="230832"/>
            <a:chOff x="4343757" y="1464439"/>
            <a:chExt cx="3722689" cy="2743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B996D-A6B3-E122-2192-345E5417C13C}"/>
                </a:ext>
              </a:extLst>
            </p:cNvPr>
            <p:cNvSpPr txBox="1"/>
            <p:nvPr/>
          </p:nvSpPr>
          <p:spPr>
            <a:xfrm>
              <a:off x="4343757" y="1464439"/>
              <a:ext cx="372268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IN" sz="1200" b="1">
                  <a:solidFill>
                    <a:schemeClr val="tx2"/>
                  </a:solidFill>
                  <a:ea typeface="Times New Roman" panose="02020603050405020304" pitchFamily="18" charset="0"/>
                </a:rPr>
                <a:t>Prioritized Near-Term Opportunities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5F656F-9037-4DB1-79A3-3739B65CDA64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57" y="1738759"/>
              <a:ext cx="372268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2DBD32-B30E-9123-6CE9-B1274612BF21}"/>
              </a:ext>
            </a:extLst>
          </p:cNvPr>
          <p:cNvGrpSpPr>
            <a:grpSpLocks/>
          </p:cNvGrpSpPr>
          <p:nvPr/>
        </p:nvGrpSpPr>
        <p:grpSpPr>
          <a:xfrm>
            <a:off x="4377609" y="3650343"/>
            <a:ext cx="3608746" cy="230832"/>
            <a:chOff x="4343757" y="1464439"/>
            <a:chExt cx="3722689" cy="2743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CD5E8F-1EA1-39F7-0833-351396F9507F}"/>
                </a:ext>
              </a:extLst>
            </p:cNvPr>
            <p:cNvSpPr txBox="1"/>
            <p:nvPr/>
          </p:nvSpPr>
          <p:spPr>
            <a:xfrm>
              <a:off x="4343757" y="1464439"/>
              <a:ext cx="372268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Estimated ROI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70E325-E452-E3C5-CB87-AD451DDD8466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57" y="1738759"/>
              <a:ext cx="372268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A145CE-4B5F-5A67-0302-95576483B763}"/>
              </a:ext>
            </a:extLst>
          </p:cNvPr>
          <p:cNvGrpSpPr>
            <a:grpSpLocks/>
          </p:cNvGrpSpPr>
          <p:nvPr/>
        </p:nvGrpSpPr>
        <p:grpSpPr>
          <a:xfrm>
            <a:off x="8299802" y="3650343"/>
            <a:ext cx="3608746" cy="230832"/>
            <a:chOff x="4343757" y="1464439"/>
            <a:chExt cx="3722689" cy="274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6DBDEB-A6A8-3065-B765-E8D7728DCA78}"/>
                </a:ext>
              </a:extLst>
            </p:cNvPr>
            <p:cNvSpPr txBox="1"/>
            <p:nvPr/>
          </p:nvSpPr>
          <p:spPr>
            <a:xfrm>
              <a:off x="4343757" y="1464439"/>
              <a:ext cx="372268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Change Management Assessment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C7EF697-5724-6555-771E-C5ED0D1D2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57" y="1738759"/>
              <a:ext cx="372268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2FF625-9791-5579-0C4C-4A0A32748742}"/>
              </a:ext>
            </a:extLst>
          </p:cNvPr>
          <p:cNvGrpSpPr>
            <a:grpSpLocks/>
          </p:cNvGrpSpPr>
          <p:nvPr/>
        </p:nvGrpSpPr>
        <p:grpSpPr>
          <a:xfrm>
            <a:off x="406790" y="3650343"/>
            <a:ext cx="3608746" cy="230832"/>
            <a:chOff x="4343757" y="1464439"/>
            <a:chExt cx="3722689" cy="274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D30FF8-AD66-0B93-082D-39CA80180300}"/>
                </a:ext>
              </a:extLst>
            </p:cNvPr>
            <p:cNvSpPr txBox="1"/>
            <p:nvPr/>
          </p:nvSpPr>
          <p:spPr>
            <a:xfrm>
              <a:off x="4343757" y="1464439"/>
              <a:ext cx="372268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IN" sz="1200" b="1">
                  <a:solidFill>
                    <a:schemeClr val="tx2"/>
                  </a:solidFill>
                  <a:ea typeface="Times New Roman" panose="02020603050405020304" pitchFamily="18" charset="0"/>
                </a:rPr>
                <a:t>Implementation</a:t>
              </a:r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 Roadmap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1391A5B-CFA5-C38A-1886-4CC09DB9D430}"/>
                </a:ext>
              </a:extLst>
            </p:cNvPr>
            <p:cNvCxnSpPr>
              <a:cxnSpLocks/>
            </p:cNvCxnSpPr>
            <p:nvPr/>
          </p:nvCxnSpPr>
          <p:spPr>
            <a:xfrm>
              <a:off x="4343757" y="1738759"/>
              <a:ext cx="3722689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DE6BA6-4C26-5A12-8328-E59C6FEDBA7F}"/>
              </a:ext>
            </a:extLst>
          </p:cNvPr>
          <p:cNvGrpSpPr>
            <a:grpSpLocks/>
          </p:cNvGrpSpPr>
          <p:nvPr/>
        </p:nvGrpSpPr>
        <p:grpSpPr>
          <a:xfrm>
            <a:off x="363039" y="1163545"/>
            <a:ext cx="3608746" cy="230832"/>
            <a:chOff x="4415397" y="1464440"/>
            <a:chExt cx="3722689" cy="274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9812FA-ED60-33F9-46C4-63EF2F82802B}"/>
                </a:ext>
              </a:extLst>
            </p:cNvPr>
            <p:cNvSpPr txBox="1"/>
            <p:nvPr/>
          </p:nvSpPr>
          <p:spPr>
            <a:xfrm>
              <a:off x="4415397" y="1464440"/>
              <a:ext cx="372268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45720" rtlCol="0" anchor="b">
              <a:noAutofit/>
            </a:bodyPr>
            <a:lstStyle/>
            <a:p>
              <a:pPr algn="ctr"/>
              <a:r>
                <a:rPr lang="en-IN" sz="1200" b="1">
                  <a:solidFill>
                    <a:schemeClr val="tx2"/>
                  </a:solidFill>
                  <a:effectLst/>
                  <a:ea typeface="Times New Roman" panose="02020603050405020304" pitchFamily="18" charset="0"/>
                </a:rPr>
                <a:t>Evaluation of</a:t>
              </a:r>
              <a:r>
                <a:rPr lang="en-IN" sz="1200" b="1">
                  <a:solidFill>
                    <a:schemeClr val="tx2"/>
                  </a:solidFill>
                  <a:ea typeface="Times New Roman" panose="02020603050405020304" pitchFamily="18" charset="0"/>
                </a:rPr>
                <a:t> Current AI Usage</a:t>
              </a:r>
              <a:endParaRPr lang="en-US" sz="1200" b="1">
                <a:solidFill>
                  <a:schemeClr val="tx2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C23736-EB45-A354-B0CF-A5E0D2EC4591}"/>
                </a:ext>
              </a:extLst>
            </p:cNvPr>
            <p:cNvCxnSpPr>
              <a:cxnSpLocks/>
            </p:cNvCxnSpPr>
            <p:nvPr/>
          </p:nvCxnSpPr>
          <p:spPr>
            <a:xfrm>
              <a:off x="4564435" y="1738759"/>
              <a:ext cx="3523165" cy="0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7A89EF2A-6068-D919-8CE3-544F61A26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74" y="3242021"/>
            <a:ext cx="391556" cy="23722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95BB68E-5108-D88C-CDFA-54A9336F8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672820" y="3203118"/>
            <a:ext cx="391556" cy="2175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62E71C3-661E-9A33-C1C2-79773452C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646348" y="3255418"/>
            <a:ext cx="391556" cy="21755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236893FE-D6B8-AAEA-A0BA-035A15A29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686193" y="5728943"/>
            <a:ext cx="365760" cy="20322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B8E3C70-BDFF-EB06-24B2-17B20700F8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775172" y="5752881"/>
            <a:ext cx="391556" cy="2175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4DE608A-55B2-36B2-12FF-CDD77CE515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66825" y="5754761"/>
            <a:ext cx="391556" cy="2175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D51D77-86A1-50B2-ED2D-4BB0E6E17B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4486" y="1505007"/>
            <a:ext cx="3214403" cy="19758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3B19A32-FCAA-9F21-71B9-3D3D9D144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425" y="3120989"/>
            <a:ext cx="282435" cy="1914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22F2DCB-C3A2-050D-8EE7-B5B6DE17BFA7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01819" y="1505007"/>
            <a:ext cx="3218688" cy="197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CC7885C-2302-0E12-95DF-631658A606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00930" y="4387708"/>
            <a:ext cx="962247" cy="1063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06BFB1-7B2D-4844-FB02-EEB2DFCF3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2385" y="5704796"/>
            <a:ext cx="332510" cy="1828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D8BE3E5-6CFC-9CE4-1FC9-FAFA914288F8}"/>
              </a:ext>
            </a:extLst>
          </p:cNvPr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8462869" y="1505007"/>
            <a:ext cx="3218688" cy="197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EFD8DE0-2319-8C19-9286-ED2BC90602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25048" y="4406422"/>
            <a:ext cx="1068008" cy="12491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2B307A0-FC85-0090-D7DA-79DFFF166928}"/>
              </a:ext>
            </a:extLst>
          </p:cNvPr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4530201" y="3991250"/>
            <a:ext cx="3218688" cy="197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81B044-52C4-D51C-1B7A-2CCEDEC5C0E2}"/>
              </a:ext>
            </a:extLst>
          </p:cNvPr>
          <p:cNvSpPr txBox="1"/>
          <p:nvPr/>
        </p:nvSpPr>
        <p:spPr>
          <a:xfrm>
            <a:off x="9826913" y="655587"/>
            <a:ext cx="2132286" cy="332400"/>
          </a:xfrm>
          <a:prstGeom prst="rect">
            <a:avLst/>
          </a:prstGeom>
        </p:spPr>
        <p:txBody>
          <a:bodyPr wrap="square" lIns="0" rIns="0" rtlCol="0">
            <a:noAutofit/>
          </a:bodyPr>
          <a:lstStyle/>
          <a:p>
            <a:pPr algn="ctr"/>
            <a:r>
              <a:rPr lang="en-US" sz="1600" b="1" i="1">
                <a:solidFill>
                  <a:schemeClr val="bg1">
                    <a:lumMod val="50000"/>
                  </a:schemeClr>
                </a:solidFill>
              </a:rPr>
              <a:t>ILLUSTRATIVE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4860E0-C83F-73B4-A311-E534DBDA8719}"/>
              </a:ext>
            </a:extLst>
          </p:cNvPr>
          <p:cNvPicPr>
            <a:picLocks/>
          </p:cNvPicPr>
          <p:nvPr/>
        </p:nvPicPr>
        <p:blipFill>
          <a:blip r:embed="rId15"/>
          <a:stretch>
            <a:fillRect/>
          </a:stretch>
        </p:blipFill>
        <p:spPr>
          <a:xfrm>
            <a:off x="601819" y="3991250"/>
            <a:ext cx="3218688" cy="197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E342D3-89C1-90B3-2F1E-5C7D36EA1BAA}"/>
              </a:ext>
            </a:extLst>
          </p:cNvPr>
          <p:cNvPicPr>
            <a:picLocks/>
          </p:cNvPicPr>
          <p:nvPr/>
        </p:nvPicPr>
        <p:blipFill>
          <a:blip r:embed="rId16"/>
          <a:stretch>
            <a:fillRect/>
          </a:stretch>
        </p:blipFill>
        <p:spPr>
          <a:xfrm>
            <a:off x="8458583" y="3991250"/>
            <a:ext cx="3218688" cy="1975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21390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B0DA3-FA30-F695-2F2C-B3064D084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DC98875B-F699-CB3D-8869-E97F98F5006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C98875B-F699-CB3D-8869-E97F98F500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99193FE2-1BCC-7AC8-E096-74AB9DBB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Data Analytics &amp; AI Practice Leadership</a:t>
            </a:r>
            <a:endParaRPr kumimoji="0" lang="en-US" sz="4000" i="0" u="none" strike="noStrike" kern="1200" cap="none" spc="0" normalizeH="0" baseline="0" noProof="0">
              <a:ln>
                <a:noFill/>
              </a:ln>
              <a:solidFill>
                <a:srgbClr val="1E2867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636B59DE-E116-9911-803C-5573D2628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774" y="3242021"/>
            <a:ext cx="391556" cy="23722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79C7D397-F99A-F137-ABF2-6A1AA4C570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672820" y="3203118"/>
            <a:ext cx="391556" cy="217559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F9EE8D8-6DC9-5A54-43A5-AE1A707BA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646348" y="3255418"/>
            <a:ext cx="391556" cy="21755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6F6945D-3E14-D232-B1F7-3DE4F1EBE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686193" y="5728943"/>
            <a:ext cx="365760" cy="203226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7592DA1-8736-FC1A-96DA-114224DA8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775172" y="5752881"/>
            <a:ext cx="391556" cy="21755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5F46098-7B59-4E7C-FA33-A8689A190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766825" y="5754761"/>
            <a:ext cx="391556" cy="217559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4F6AA97-20D7-F7BC-B712-27B0D5CAA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7425" y="3120989"/>
            <a:ext cx="282435" cy="19147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895CE67-EAB7-4E50-DD03-9F29120E78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0930" y="4387708"/>
            <a:ext cx="962247" cy="1063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5E1380-7F95-2140-6B87-1D04C28F8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2385" y="5704796"/>
            <a:ext cx="332510" cy="18288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1F4A40E-C859-50B8-81A5-0A24741960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25048" y="4406422"/>
            <a:ext cx="1068008" cy="124913"/>
          </a:xfrm>
          <a:prstGeom prst="rect">
            <a:avLst/>
          </a:prstGeom>
        </p:spPr>
      </p:pic>
      <p:sp>
        <p:nvSpPr>
          <p:cNvPr id="3" name="Jim Bennett…">
            <a:extLst>
              <a:ext uri="{FF2B5EF4-FFF2-40B4-BE49-F238E27FC236}">
                <a16:creationId xmlns:a16="http://schemas.microsoft.com/office/drawing/2014/main" id="{19877DB6-7C19-FB7C-9A10-B8A2C0FB85D3}"/>
              </a:ext>
            </a:extLst>
          </p:cNvPr>
          <p:cNvSpPr txBox="1"/>
          <p:nvPr/>
        </p:nvSpPr>
        <p:spPr>
          <a:xfrm>
            <a:off x="1523999" y="3768166"/>
            <a:ext cx="4449695" cy="1403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Effra"/>
                <a:cs typeface="Arial" panose="020B0604020202020204" pitchFamily="34" charset="0"/>
                <a:sym typeface="Effra"/>
              </a:rPr>
              <a:t>Christian Ulstrup – Project Leader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 product leader with over a decade of experience helping 100+ organizations adopt and scale AI technologies. Former Senior Product Manager at Red Bull Media House, Head of Product and Tech at Iterative Scopes, MIT AI Conference Co-Chair, and Senior Product Manager at Arterys </a:t>
            </a:r>
          </a:p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Effra"/>
                <a:ea typeface="Effra"/>
                <a:cs typeface="Effra"/>
                <a:sym typeface="Effra"/>
              </a:defRPr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" name="Jim Bennett…">
            <a:extLst>
              <a:ext uri="{FF2B5EF4-FFF2-40B4-BE49-F238E27FC236}">
                <a16:creationId xmlns:a16="http://schemas.microsoft.com/office/drawing/2014/main" id="{ECBC0841-FF7C-FED9-E6EC-562BD9B850FB}"/>
              </a:ext>
            </a:extLst>
          </p:cNvPr>
          <p:cNvSpPr txBox="1"/>
          <p:nvPr/>
        </p:nvSpPr>
        <p:spPr>
          <a:xfrm>
            <a:off x="1524000" y="5149066"/>
            <a:ext cx="4325112" cy="997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Effra"/>
                <a:cs typeface="Arial" panose="020B0604020202020204" pitchFamily="34" charset="0"/>
                <a:sym typeface="Effra"/>
              </a:rPr>
              <a:t>Mike Mayes – Project Leader </a:t>
            </a:r>
          </a:p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sym typeface="Effra"/>
              </a:rPr>
              <a:t>Former Partner at BCG Digital Ventures &amp; AI with experience leading AI / ML transformation across industries. Previously Chief Product Officer at WorkMarket (acquired by ADP), and product leader at GLG and Capital One</a:t>
            </a:r>
          </a:p>
        </p:txBody>
      </p:sp>
      <p:sp>
        <p:nvSpPr>
          <p:cNvPr id="9" name="Alex Nesbit…">
            <a:extLst>
              <a:ext uri="{FF2B5EF4-FFF2-40B4-BE49-F238E27FC236}">
                <a16:creationId xmlns:a16="http://schemas.microsoft.com/office/drawing/2014/main" id="{EDBECECA-4BFE-C5A3-6CC2-B00D76BC32C9}"/>
              </a:ext>
            </a:extLst>
          </p:cNvPr>
          <p:cNvSpPr txBox="1"/>
          <p:nvPr/>
        </p:nvSpPr>
        <p:spPr>
          <a:xfrm>
            <a:off x="1524000" y="1279884"/>
            <a:ext cx="4325112" cy="997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Effra"/>
                <a:cs typeface="Arial"/>
                <a:sym typeface="Effra"/>
              </a:rPr>
              <a:t>Das Dasgupta – Senior Advisor</a:t>
            </a:r>
            <a:endParaRPr kumimoji="0" lang="en-US" sz="11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cs typeface="Arial"/>
              <a:sym typeface="Effra"/>
            </a:endParaRPr>
          </a:p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sym typeface="Effra"/>
              </a:rPr>
              <a:t>Former McKinsey AP who held senior roles including Chief Data &amp; Analytics Officer at Starbucks, Chief Data &amp; AI Officer at Saatchi &amp; Saatchi, Global SVP of Data Science and Digital Transformation at Viacom, and Director of Customer Experience at Amazon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cs typeface="Arial"/>
              <a:sym typeface="Effra"/>
            </a:endParaRPr>
          </a:p>
        </p:txBody>
      </p:sp>
      <p:sp>
        <p:nvSpPr>
          <p:cNvPr id="18" name="Alex Nesbit…">
            <a:extLst>
              <a:ext uri="{FF2B5EF4-FFF2-40B4-BE49-F238E27FC236}">
                <a16:creationId xmlns:a16="http://schemas.microsoft.com/office/drawing/2014/main" id="{43723719-2000-4CA4-2736-78147766D212}"/>
              </a:ext>
            </a:extLst>
          </p:cNvPr>
          <p:cNvSpPr txBox="1"/>
          <p:nvPr/>
        </p:nvSpPr>
        <p:spPr>
          <a:xfrm>
            <a:off x="1524000" y="2523981"/>
            <a:ext cx="4325112" cy="997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1">
                <a:solidFill>
                  <a:srgbClr val="002060"/>
                </a:solidFill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Effra"/>
                <a:cs typeface="Arial"/>
                <a:sym typeface="Effra"/>
              </a:rPr>
              <a:t>Ujjwal Sinha –</a:t>
            </a: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cs typeface="Arial"/>
                <a:sym typeface="Effra"/>
              </a:rPr>
              <a:t> Senior Advisor</a:t>
            </a:r>
          </a:p>
          <a:p>
            <a:pPr marL="0" marR="0" lvl="0" indent="0" algn="l" defTabSz="410751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Effra"/>
                <a:ea typeface="Effra"/>
                <a:cs typeface="Effra"/>
                <a:sym typeface="Effra"/>
              </a:defRPr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D2D2A"/>
                </a:solidFill>
                <a:effectLst/>
                <a:uLnTx/>
                <a:uFillTx/>
                <a:latin typeface="Arial" panose="020B0604020202020204"/>
                <a:sym typeface="Effra"/>
              </a:rPr>
              <a:t>Former McKinsey EM and Partner at BCG X with experience across analytics and AI; held senior roles including VP of Enterprise BI &amp; Analytics at Target, Director of Strategy and Product at Microsoft, and VP of Strategic Services Operations at Salesforce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2D2D2A"/>
              </a:solidFill>
              <a:effectLst/>
              <a:uLnTx/>
              <a:uFillTx/>
              <a:latin typeface="Arial" panose="020B0604020202020204"/>
              <a:cs typeface="Arial"/>
              <a:sym typeface="Effra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F4C4F9F-590E-870F-A955-B4F1A2CA0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t="-20" r="7558" b="20"/>
          <a:stretch/>
        </p:blipFill>
        <p:spPr bwMode="auto">
          <a:xfrm>
            <a:off x="599908" y="1319650"/>
            <a:ext cx="799978" cy="9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89A52-2FB7-CB6C-0116-12B7C3C7E5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4200" r="1511" b="-4015"/>
          <a:stretch/>
        </p:blipFill>
        <p:spPr bwMode="auto">
          <a:xfrm>
            <a:off x="599908" y="2609626"/>
            <a:ext cx="799978" cy="9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AFCFF8A-687B-033F-1233-C078C786A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-30" r="3838" b="17973"/>
          <a:stretch/>
        </p:blipFill>
        <p:spPr bwMode="auto">
          <a:xfrm>
            <a:off x="475325" y="38285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C5CD437-FF23-6AD5-99EB-0CD4E4935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1" r="17922" b="21696"/>
          <a:stretch/>
        </p:blipFill>
        <p:spPr bwMode="auto">
          <a:xfrm>
            <a:off x="620690" y="5088013"/>
            <a:ext cx="739131" cy="93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F5DC6AA-DC57-4B95-72F5-20D9453D5A1B}"/>
              </a:ext>
            </a:extLst>
          </p:cNvPr>
          <p:cNvGraphicFramePr>
            <a:graphicFrameLocks noGrp="1"/>
          </p:cNvGraphicFramePr>
          <p:nvPr/>
        </p:nvGraphicFramePr>
        <p:xfrm>
          <a:off x="599908" y="855325"/>
          <a:ext cx="11270936" cy="5551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2513">
                  <a:extLst>
                    <a:ext uri="{9D8B030D-6E8A-4147-A177-3AD203B41FA5}">
                      <a16:colId xmlns:a16="http://schemas.microsoft.com/office/drawing/2014/main" val="2698446083"/>
                    </a:ext>
                  </a:extLst>
                </a:gridCol>
                <a:gridCol w="3803411">
                  <a:extLst>
                    <a:ext uri="{9D8B030D-6E8A-4147-A177-3AD203B41FA5}">
                      <a16:colId xmlns:a16="http://schemas.microsoft.com/office/drawing/2014/main" val="923585374"/>
                    </a:ext>
                  </a:extLst>
                </a:gridCol>
                <a:gridCol w="5765012">
                  <a:extLst>
                    <a:ext uri="{9D8B030D-6E8A-4147-A177-3AD203B41FA5}">
                      <a16:colId xmlns:a16="http://schemas.microsoft.com/office/drawing/2014/main" val="3933351902"/>
                    </a:ext>
                  </a:extLst>
                </a:gridCol>
              </a:tblGrid>
              <a:tr h="162213">
                <a:tc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000" b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sym typeface="Effra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r>
                        <a:rPr kumimoji="0" lang="en-US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j-lt"/>
                          <a:sym typeface="Effra"/>
                        </a:rPr>
                        <a:t>Leadership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b="1" kern="120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Experience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754623"/>
                  </a:ext>
                </a:extLst>
              </a:tr>
              <a:tr h="1184768">
                <a:tc>
                  <a:txBody>
                    <a:bodyPr/>
                    <a:lstStyle/>
                    <a:p>
                      <a:pPr marL="91440" marR="0" lvl="0" indent="-9144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000" b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sym typeface="Effra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100" b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sym typeface="Effr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Delivered $100M+ in savings at Amazon through AI / ML-driven CX optimization and fulfillment network analytics</a:t>
                      </a: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82880" marR="0" indent="-1828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Built AI-powered Starbucks Placemat for C-suite decision-making; launched SMART KPIs and Voice of the Customer AI to drive enterprise impact</a:t>
                      </a:r>
                    </a:p>
                    <a:p>
                      <a:pPr marL="182880" marR="0" indent="-1828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Stood up Saatchi &amp; Saatchi’s ‘Data-At-The-Center’ competency and led a data science team delivering MTA, MMM, and predictive analytics across the marketing funnel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584564"/>
                  </a:ext>
                </a:extLst>
              </a:tr>
              <a:tr h="1225423">
                <a:tc>
                  <a:txBody>
                    <a:bodyPr/>
                    <a:lstStyle/>
                    <a:p>
                      <a:pPr marL="0" indent="0" defTabSz="410751" hangingPunc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kumimoji="0" lang="en-US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cs typeface="Arial" panose="020B0604020202020204" pitchFamily="34" charset="0"/>
                        <a:sym typeface="Effra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defTabSz="410751" hangingPunct="0">
                        <a:lnSpc>
                          <a:spcPct val="120000"/>
                        </a:lnSpc>
                        <a:buFont typeface="Arial" panose="020B0604020202020204" pitchFamily="34" charset="0"/>
                        <a:buNone/>
                        <a:defRPr sz="1200">
                          <a:latin typeface="Effra"/>
                          <a:ea typeface="Effra"/>
                          <a:cs typeface="Effra"/>
                          <a:sym typeface="Effra"/>
                        </a:defRPr>
                      </a:pPr>
                      <a:endParaRPr lang="en-US" sz="1100" b="0">
                        <a:solidFill>
                          <a:srgbClr val="000000"/>
                        </a:solidFill>
                        <a:latin typeface="+mj-lt"/>
                        <a:sym typeface="Effr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Led 500+ global analytics team at Target, overseeing predictive modeling, optimization, big data, and BI across all enterprise functions</a:t>
                      </a:r>
                    </a:p>
                    <a:p>
                      <a:pPr marL="182880" marR="0" indent="-18288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Built Microsoft’s first ROI-driven marketing analytics system, transforming campaign performance measurement</a:t>
                      </a:r>
                    </a:p>
                    <a:p>
                      <a:pPr marL="182880" marR="0" indent="-18288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Scaled BCG X’s Software and Retail AI practices, advising clients on ML, data engineering, and analytics transformation</a:t>
                      </a: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0559"/>
                  </a:ext>
                </a:extLst>
              </a:tr>
              <a:tr h="1388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Built Red Bull’s real-time analytics platform processing 2B+ events; piloted computer vision for ad product innovation and data enrichment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Launched Arterys’ AI marketplace and CRO business, securing $28M Series C and scaling strategic partnerships in medical imaging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Led product and engineering at Iterative Scopes, building a cloud platform for AI-powered annotation of clinical video data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33837"/>
                  </a:ext>
                </a:extLst>
              </a:tr>
              <a:tr h="1372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0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Led AI-driven workforce optimization for Fortune 50 insurer, identifying $1B+ in cost savings across 40K employees by mapping workflows and automation opportunities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Built and deployed a RAG-based AI solution for contract analysis, boosting underwriting speed 10x and generating $250M in business value</a:t>
                      </a:r>
                    </a:p>
                    <a:p>
                      <a:pPr marL="182880" marR="0" lvl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j-lt"/>
                        </a:rPr>
                        <a:t>Scaled ML-powered platform at a major US brokerage, enabling sales automation, scenario planning, and direct indexing—tripling AUM in one year</a:t>
                      </a:r>
                      <a:endParaRPr lang="en-US" sz="1100" b="0" kern="120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555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288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349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PA_ProposalSlides">
  <a:themeElements>
    <a:clrScheme name="Custom 11">
      <a:dk1>
        <a:srgbClr val="2D2D2A"/>
      </a:dk1>
      <a:lt1>
        <a:sysClr val="window" lastClr="FFFFFF"/>
      </a:lt1>
      <a:dk2>
        <a:srgbClr val="1E2867"/>
      </a:dk2>
      <a:lt2>
        <a:srgbClr val="EACE35"/>
      </a:lt2>
      <a:accent1>
        <a:srgbClr val="A3B2BD"/>
      </a:accent1>
      <a:accent2>
        <a:srgbClr val="DFAD58"/>
      </a:accent2>
      <a:accent3>
        <a:srgbClr val="F1601E"/>
      </a:accent3>
      <a:accent4>
        <a:srgbClr val="26DCFC"/>
      </a:accent4>
      <a:accent5>
        <a:srgbClr val="DFE4E7"/>
      </a:accent5>
      <a:accent6>
        <a:srgbClr val="2D3345"/>
      </a:accent6>
      <a:hlink>
        <a:srgbClr val="64645D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tx1"/>
          </a:solidFill>
        </a:ln>
        <a:effectLst/>
      </a:spPr>
      <a:bodyPr wrap="square" lIns="46800" tIns="46800" rIns="46800" bIns="46800" rtlCol="0" anchor="ctr">
        <a:noAutofit/>
      </a:bodyPr>
      <a:lstStyle>
        <a:defPPr algn="l">
          <a:spcBef>
            <a:spcPts val="300"/>
          </a:spcBef>
          <a:defRPr sz="1600" dirty="0">
            <a:ea typeface="MS PGothic" panose="020B0600070205080204" pitchFamily="34" charset="-128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rIns="0">
        <a:noAutofit/>
      </a:bodyPr>
      <a:lstStyle>
        <a:defPPr algn="l">
          <a:defRPr sz="16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HPA_ProposalSlides">
  <a:themeElements>
    <a:clrScheme name="Custom 11">
      <a:dk1>
        <a:srgbClr val="2D2D2A"/>
      </a:dk1>
      <a:lt1>
        <a:sysClr val="window" lastClr="FFFFFF"/>
      </a:lt1>
      <a:dk2>
        <a:srgbClr val="1E2867"/>
      </a:dk2>
      <a:lt2>
        <a:srgbClr val="EACE35"/>
      </a:lt2>
      <a:accent1>
        <a:srgbClr val="A3B2BD"/>
      </a:accent1>
      <a:accent2>
        <a:srgbClr val="DFAD58"/>
      </a:accent2>
      <a:accent3>
        <a:srgbClr val="F1601E"/>
      </a:accent3>
      <a:accent4>
        <a:srgbClr val="26DCFC"/>
      </a:accent4>
      <a:accent5>
        <a:srgbClr val="DFE4E7"/>
      </a:accent5>
      <a:accent6>
        <a:srgbClr val="2D3345"/>
      </a:accent6>
      <a:hlink>
        <a:srgbClr val="64645D"/>
      </a:hlink>
      <a:folHlink>
        <a:srgbClr val="64645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solidFill>
            <a:schemeClr val="tx1"/>
          </a:solidFill>
        </a:ln>
        <a:effectLst/>
      </a:spPr>
      <a:bodyPr wrap="square" lIns="46800" tIns="46800" rIns="46800" bIns="46800" rtlCol="0" anchor="ctr">
        <a:spAutoFit/>
      </a:bodyPr>
      <a:lstStyle>
        <a:defPPr algn="l">
          <a:spcBef>
            <a:spcPts val="300"/>
          </a:spcBef>
          <a:defRPr sz="1600" dirty="0">
            <a:ea typeface="MS PGothic" panose="020B0600070205080204" pitchFamily="34" charset="-128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rIns="0">
        <a:noAutofit/>
      </a:bodyPr>
      <a:lstStyle>
        <a:defPPr algn="l">
          <a:defRPr sz="16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5bbe71-ff89-4777-99e1-16be47c9fc0d" xsi:nil="true"/>
    <lcf76f155ced4ddcb4097134ff3c332f xmlns="9b512cd0-ff46-4966-83d9-0b6a913bf845">
      <Terms xmlns="http://schemas.microsoft.com/office/infopath/2007/PartnerControls"/>
    </lcf76f155ced4ddcb4097134ff3c332f>
  </documentManagement>
</p:properties>
</file>

<file path=customXml/item3.xml><?xml version="1.0" encoding="utf-8"?>
<XMLData LayoutName="SectionDividerWithoutImag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F1C7549BAE749BAAF4353E6FFDF4E" ma:contentTypeVersion="18" ma:contentTypeDescription="Create a new document." ma:contentTypeScope="" ma:versionID="b0b8657082b84a1051c067ec322f1745">
  <xsd:schema xmlns:xsd="http://www.w3.org/2001/XMLSchema" xmlns:xs="http://www.w3.org/2001/XMLSchema" xmlns:p="http://schemas.microsoft.com/office/2006/metadata/properties" xmlns:ns2="9b512cd0-ff46-4966-83d9-0b6a913bf845" xmlns:ns3="af5bbe71-ff89-4777-99e1-16be47c9fc0d" targetNamespace="http://schemas.microsoft.com/office/2006/metadata/properties" ma:root="true" ma:fieldsID="f348b1515a6a4b8ce94ddf88d7247671" ns2:_="" ns3:_="">
    <xsd:import namespace="9b512cd0-ff46-4966-83d9-0b6a913bf845"/>
    <xsd:import namespace="af5bbe71-ff89-4777-99e1-16be47c9fc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2cd0-ff46-4966-83d9-0b6a913bf8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669ab3-b477-4849-b4a3-9edf7027a8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bbe71-ff89-4777-99e1-16be47c9fc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410b55-eed2-4ce8-8611-b5511a0ea0c5}" ma:internalName="TaxCatchAll" ma:showField="CatchAllData" ma:web="af5bbe71-ff89-4777-99e1-16be47c9f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064DAB-7D0E-4774-B804-0E151FBC4C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9ACD08-BB45-4967-B6EB-FE19A9735ED7}">
  <ds:schemaRefs>
    <ds:schemaRef ds:uri="9b512cd0-ff46-4966-83d9-0b6a913bf845"/>
    <ds:schemaRef ds:uri="af5bbe71-ff89-4777-99e1-16be47c9fc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B1E489-5FA2-4877-BDBF-F1FF1AB09C86}">
  <ds:schemaRefs/>
</ds:datastoreItem>
</file>

<file path=customXml/itemProps4.xml><?xml version="1.0" encoding="utf-8"?>
<ds:datastoreItem xmlns:ds="http://schemas.openxmlformats.org/officeDocument/2006/customXml" ds:itemID="{F7AD200B-5348-4C9C-85E0-35EF607C65AD}">
  <ds:schemaRefs>
    <ds:schemaRef ds:uri="9b512cd0-ff46-4966-83d9-0b6a913bf845"/>
    <ds:schemaRef ds:uri="af5bbe71-ff89-4777-99e1-16be47c9fc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HPA_ProposalSlides</vt:lpstr>
      <vt:lpstr>2_HPA_ProposalSlides</vt:lpstr>
      <vt:lpstr>How much should I really care about AI right now… and where’s the real ROI in my portfolio?  How PE leaders can cut through the noise and act on AI where it matters most</vt:lpstr>
      <vt:lpstr>Cutting through the ‘AI noise’ and knowing how fast to move can be difficult</vt:lpstr>
      <vt:lpstr>If your business operates like this… AI can deliver high ROI</vt:lpstr>
      <vt:lpstr>We have executed AI-enabled improvements across multiple areas</vt:lpstr>
      <vt:lpstr>Our rapid diagnostics identify the most impactful AI opportunities</vt:lpstr>
      <vt:lpstr>Example AI Diagnostic Output</vt:lpstr>
      <vt:lpstr>Data Analytics &amp; AI Practice Leadership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Rahul Mehra</dc:creator>
  <cp:revision>1</cp:revision>
  <dcterms:created xsi:type="dcterms:W3CDTF">2025-04-22T16:54:13Z</dcterms:created>
  <dcterms:modified xsi:type="dcterms:W3CDTF">2025-05-12T20:23:32Z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0x010100874F1C7549BAE749BAAF4353E6FFDF4E</vt:lpwstr>
  </property>
  <property fmtid="{D5CDD505-2E9C-101B-9397-08002B2CF9AE}" pid="3" name="MediaServiceImageTags">
    <vt:lpwstr/>
  </property>
</Properties>
</file>